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handoutMasterIdLst>
    <p:handoutMasterId r:id="rId26"/>
  </p:handoutMasterIdLst>
  <p:sldIdLst>
    <p:sldId id="256" r:id="rId2"/>
    <p:sldId id="273" r:id="rId3"/>
    <p:sldId id="275" r:id="rId4"/>
    <p:sldId id="257" r:id="rId5"/>
    <p:sldId id="277" r:id="rId6"/>
    <p:sldId id="258" r:id="rId7"/>
    <p:sldId id="276" r:id="rId8"/>
    <p:sldId id="282" r:id="rId9"/>
    <p:sldId id="283" r:id="rId10"/>
    <p:sldId id="259" r:id="rId11"/>
    <p:sldId id="261" r:id="rId12"/>
    <p:sldId id="262" r:id="rId13"/>
    <p:sldId id="280" r:id="rId14"/>
    <p:sldId id="281" r:id="rId15"/>
    <p:sldId id="263" r:id="rId16"/>
    <p:sldId id="265" r:id="rId17"/>
    <p:sldId id="266" r:id="rId18"/>
    <p:sldId id="267" r:id="rId19"/>
    <p:sldId id="269" r:id="rId20"/>
    <p:sldId id="271" r:id="rId21"/>
    <p:sldId id="272" r:id="rId22"/>
    <p:sldId id="284" r:id="rId23"/>
    <p:sldId id="285" r:id="rId24"/>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440" y="-2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05/11/2012</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05/11/2012</a:t>
            </a:fld>
            <a:endParaRPr lang="en-GB"/>
          </a:p>
        </p:txBody>
      </p:sp>
      <p:sp>
        <p:nvSpPr>
          <p:cNvPr id="4" name="Slide Image Placeholder 3"/>
          <p:cNvSpPr>
            <a:spLocks noGrp="1" noRot="1" noChangeAspect="1"/>
          </p:cNvSpPr>
          <p:nvPr>
            <p:ph type="sldImg" idx="2"/>
          </p:nvPr>
        </p:nvSpPr>
        <p:spPr>
          <a:xfrm>
            <a:off x="1939925" y="744538"/>
            <a:ext cx="27892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23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10</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Header Placeholder 5"/>
          <p:cNvSpPr>
            <a:spLocks noGrp="1"/>
          </p:cNvSpPr>
          <p:nvPr>
            <p:ph type="hdr" sz="quarter" idx="12"/>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05/11/2012</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05/11/2012</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05/11/2012</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05/11/2012</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05/11/2012</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05/11/2012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68760" y="1781155"/>
            <a:ext cx="4320480" cy="5447645"/>
          </a:xfrm>
          <a:prstGeom prst="rect">
            <a:avLst/>
          </a:prstGeom>
          <a:noFill/>
        </p:spPr>
        <p:txBody>
          <a:bodyPr wrap="square" rtlCol="0">
            <a:spAutoFit/>
          </a:bodyPr>
          <a:lstStyle/>
          <a:p>
            <a:pPr algn="ctr"/>
            <a:r>
              <a:rPr lang="en-GB" sz="2800" b="1" dirty="0" smtClean="0">
                <a:latin typeface="Candara" pitchFamily="34" charset="0"/>
              </a:rPr>
              <a:t>HIGHFIELD HISTORY</a:t>
            </a:r>
          </a:p>
          <a:p>
            <a:pPr algn="ctr"/>
            <a:r>
              <a:rPr lang="en-GB" sz="2800" b="1" dirty="0" smtClean="0">
                <a:latin typeface="Candara" pitchFamily="34" charset="0"/>
              </a:rPr>
              <a:t>GCSE WORKBOOK</a:t>
            </a:r>
          </a:p>
          <a:p>
            <a:pPr algn="ctr"/>
            <a:endParaRPr lang="en-GB" sz="2000" dirty="0" smtClean="0">
              <a:latin typeface="Candara" pitchFamily="34" charset="0"/>
            </a:endParaRPr>
          </a:p>
          <a:p>
            <a:pPr algn="ctr"/>
            <a:r>
              <a:rPr lang="en-GB" sz="2400" b="1" dirty="0" smtClean="0">
                <a:latin typeface="Candara" pitchFamily="34" charset="0"/>
              </a:rPr>
              <a:t>RUSSIA DEPTH STUDY:</a:t>
            </a:r>
          </a:p>
          <a:p>
            <a:pPr lvl="0" algn="ctr"/>
            <a:r>
              <a:rPr kumimoji="0" lang="en-GB" sz="2400" b="0" i="1" u="none" strike="noStrike" cap="none" normalizeH="0" dirty="0" smtClean="0">
                <a:ln>
                  <a:noFill/>
                </a:ln>
                <a:solidFill>
                  <a:schemeClr val="tx1"/>
                </a:solidFill>
                <a:effectLst/>
                <a:latin typeface="Candara" pitchFamily="34" charset="0"/>
                <a:cs typeface="Arial" charset="0"/>
              </a:rPr>
              <a:t>Russia in Revolution 1917-1924</a:t>
            </a:r>
            <a:endParaRPr lang="en-GB" sz="2400" b="1" i="1" dirty="0">
              <a:latin typeface="Candara" pitchFamily="34" charset="0"/>
            </a:endParaRPr>
          </a:p>
          <a:p>
            <a:pPr algn="ctr"/>
            <a:endParaRPr lang="en-GB" sz="2000" dirty="0" smtClean="0">
              <a:latin typeface="Candara" pitchFamily="34" charset="0"/>
            </a:endParaRPr>
          </a:p>
          <a:p>
            <a:pPr algn="ctr"/>
            <a:r>
              <a:rPr lang="en-GB" sz="2400" b="1" dirty="0" smtClean="0">
                <a:latin typeface="Candara" pitchFamily="34" charset="0"/>
              </a:rPr>
              <a:t>BIG Question:</a:t>
            </a:r>
          </a:p>
          <a:p>
            <a:pPr algn="ctr"/>
            <a:r>
              <a:rPr kumimoji="0" lang="en-GB" sz="2400" i="1" u="none" strike="noStrike" cap="none" normalizeH="0" baseline="0" dirty="0" smtClean="0">
                <a:ln>
                  <a:noFill/>
                </a:ln>
                <a:solidFill>
                  <a:schemeClr val="tx1"/>
                </a:solidFill>
                <a:effectLst/>
                <a:latin typeface="Candara" pitchFamily="34" charset="0"/>
                <a:cs typeface="Arial" charset="0"/>
              </a:rPr>
              <a:t>How did the Bolsheviks manage to maintain control of Russia?</a:t>
            </a:r>
          </a:p>
          <a:p>
            <a:pPr algn="ctr"/>
            <a:endParaRPr lang="en-GB" sz="2000" b="1" dirty="0" smtClean="0">
              <a:latin typeface="Candara" pitchFamily="34" charset="0"/>
            </a:endParaRPr>
          </a:p>
          <a:p>
            <a:pPr algn="ctr"/>
            <a:r>
              <a:rPr lang="en-GB" sz="2000" b="1" dirty="0" smtClean="0">
                <a:latin typeface="Candara" pitchFamily="34" charset="0"/>
              </a:rPr>
              <a:t>(GRADE A/A* Booklet)</a:t>
            </a:r>
          </a:p>
          <a:p>
            <a:pPr algn="ctr"/>
            <a:endParaRPr lang="en-GB" sz="2000" i="1" dirty="0" smtClean="0">
              <a:latin typeface="Candara" pitchFamily="34" charset="0"/>
            </a:endParaRPr>
          </a:p>
          <a:p>
            <a:pPr algn="ctr"/>
            <a:r>
              <a:rPr lang="en-GB" i="1" dirty="0" smtClean="0"/>
              <a:t>“Revolutions are always verbose.”</a:t>
            </a:r>
            <a:r>
              <a:rPr lang="en-GB" dirty="0" smtClean="0"/>
              <a:t/>
            </a:r>
            <a:br>
              <a:rPr lang="en-GB" dirty="0" smtClean="0"/>
            </a:br>
            <a:endParaRPr lang="en-GB" dirty="0" smtClean="0"/>
          </a:p>
          <a:p>
            <a:pPr algn="ctr"/>
            <a:r>
              <a:rPr lang="en-GB" b="1" dirty="0" smtClean="0"/>
              <a:t>Leon Trotsky (1879-1940)</a:t>
            </a:r>
            <a:r>
              <a:rPr lang="en-GB" dirty="0" smtClean="0"/>
              <a:t/>
            </a:r>
            <a:br>
              <a:rPr lang="en-GB" dirty="0" smtClean="0"/>
            </a:br>
            <a:endParaRPr lang="en-GB" dirty="0"/>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0" y="-466725"/>
            <a:ext cx="1419225" cy="9493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46088" name="Picture 8" descr="http://upload.wikimedia.org/wikipedia/commons/thumb/6/63/Lenin-Trotsky_1920-05-20_Sverdlov_Square_(original).jpg/300px-Lenin-Trotsky_1920-05-20_Sverdlov_Square_(original).jpg"/>
          <p:cNvPicPr>
            <a:picLocks noChangeAspect="1" noChangeArrowheads="1"/>
          </p:cNvPicPr>
          <p:nvPr/>
        </p:nvPicPr>
        <p:blipFill>
          <a:blip r:embed="rId2"/>
          <a:srcRect/>
          <a:stretch>
            <a:fillRect/>
          </a:stretch>
        </p:blipFill>
        <p:spPr bwMode="auto">
          <a:xfrm>
            <a:off x="332656" y="395537"/>
            <a:ext cx="1800200" cy="1206078"/>
          </a:xfrm>
          <a:prstGeom prst="rect">
            <a:avLst/>
          </a:prstGeom>
          <a:noFill/>
        </p:spPr>
      </p:pic>
      <p:pic>
        <p:nvPicPr>
          <p:cNvPr id="46090" name="Picture 10" descr="http://t3.gstatic.com/images?q=tbn:ANd9GcSUp5mRViM4l4UHOq4LPC7LTLyatkknvEPwlk7SyONvSlxJM8rv"/>
          <p:cNvPicPr>
            <a:picLocks noChangeAspect="1" noChangeArrowheads="1"/>
          </p:cNvPicPr>
          <p:nvPr/>
        </p:nvPicPr>
        <p:blipFill>
          <a:blip r:embed="rId3"/>
          <a:srcRect/>
          <a:stretch>
            <a:fillRect/>
          </a:stretch>
        </p:blipFill>
        <p:spPr bwMode="auto">
          <a:xfrm>
            <a:off x="2780928" y="7158161"/>
            <a:ext cx="1277984" cy="1734319"/>
          </a:xfrm>
          <a:prstGeom prst="rect">
            <a:avLst/>
          </a:prstGeom>
          <a:noFill/>
        </p:spPr>
      </p:pic>
      <p:pic>
        <p:nvPicPr>
          <p:cNvPr id="46092" name="Picture 12" descr="http://t3.gstatic.com/images?q=tbn:ANd9GcTvaYcv7dZxao8K9j3tmqtq5lXU2N_VbGrjRGx7HMfl8k4yNqtBQQ"/>
          <p:cNvPicPr>
            <a:picLocks noChangeAspect="1" noChangeArrowheads="1"/>
          </p:cNvPicPr>
          <p:nvPr/>
        </p:nvPicPr>
        <p:blipFill>
          <a:blip r:embed="rId4"/>
          <a:srcRect/>
          <a:stretch>
            <a:fillRect/>
          </a:stretch>
        </p:blipFill>
        <p:spPr bwMode="auto">
          <a:xfrm>
            <a:off x="2204864" y="395537"/>
            <a:ext cx="1368152" cy="1196604"/>
          </a:xfrm>
          <a:prstGeom prst="rect">
            <a:avLst/>
          </a:prstGeom>
          <a:noFill/>
        </p:spPr>
      </p:pic>
      <p:pic>
        <p:nvPicPr>
          <p:cNvPr id="46094" name="Picture 14" descr="http://t2.gstatic.com/images?q=tbn:ANd9GcSyon7rVKiR-wkgsQ-rpPn3Q_68X688fp9VXg3-IhoiZZHtWJ8n"/>
          <p:cNvPicPr>
            <a:picLocks noChangeAspect="1" noChangeArrowheads="1"/>
          </p:cNvPicPr>
          <p:nvPr/>
        </p:nvPicPr>
        <p:blipFill>
          <a:blip r:embed="rId5"/>
          <a:srcRect/>
          <a:stretch>
            <a:fillRect/>
          </a:stretch>
        </p:blipFill>
        <p:spPr bwMode="auto">
          <a:xfrm>
            <a:off x="3645024" y="395536"/>
            <a:ext cx="1846766" cy="1224136"/>
          </a:xfrm>
          <a:prstGeom prst="rect">
            <a:avLst/>
          </a:prstGeom>
          <a:noFill/>
        </p:spPr>
      </p:pic>
      <p:pic>
        <p:nvPicPr>
          <p:cNvPr id="46096" name="Picture 16" descr="http://t2.gstatic.com/images?q=tbn:ANd9GcQ1qakvibpvGGovk-F8XT81BOIuvYAVaYOAchBwQWK5edWzGXliZQ"/>
          <p:cNvPicPr>
            <a:picLocks noChangeAspect="1" noChangeArrowheads="1"/>
          </p:cNvPicPr>
          <p:nvPr/>
        </p:nvPicPr>
        <p:blipFill>
          <a:blip r:embed="rId6"/>
          <a:srcRect/>
          <a:stretch>
            <a:fillRect/>
          </a:stretch>
        </p:blipFill>
        <p:spPr bwMode="auto">
          <a:xfrm>
            <a:off x="332656" y="7308303"/>
            <a:ext cx="2088232" cy="1420683"/>
          </a:xfrm>
          <a:prstGeom prst="rect">
            <a:avLst/>
          </a:prstGeom>
          <a:noFill/>
        </p:spPr>
      </p:pic>
      <p:pic>
        <p:nvPicPr>
          <p:cNvPr id="46098" name="Picture 18" descr="http://t3.gstatic.com/images?q=tbn:ANd9GcQGcnScvavQBjj8p_6KxWiMlIvj4VzIi2tRy4Z-MSZinaN0FeKH"/>
          <p:cNvPicPr>
            <a:picLocks noChangeAspect="1" noChangeArrowheads="1"/>
          </p:cNvPicPr>
          <p:nvPr/>
        </p:nvPicPr>
        <p:blipFill>
          <a:blip r:embed="rId7"/>
          <a:srcRect/>
          <a:stretch>
            <a:fillRect/>
          </a:stretch>
        </p:blipFill>
        <p:spPr bwMode="auto">
          <a:xfrm>
            <a:off x="4381816" y="7308304"/>
            <a:ext cx="2143528" cy="1440160"/>
          </a:xfrm>
          <a:prstGeom prst="rect">
            <a:avLst/>
          </a:prstGeom>
          <a:noFill/>
        </p:spPr>
      </p:pic>
      <p:pic>
        <p:nvPicPr>
          <p:cNvPr id="46100" name="Picture 20" descr="http://3.bp.blogspot.com/_FxwAAcmkxpk/TRjl7dMT2II/AAAAAAAACV0/UZ9jmfjHuS0/s1600/russian%2Brevolution%2B3.jpg"/>
          <p:cNvPicPr>
            <a:picLocks noChangeAspect="1" noChangeArrowheads="1"/>
          </p:cNvPicPr>
          <p:nvPr/>
        </p:nvPicPr>
        <p:blipFill>
          <a:blip r:embed="rId8" cstate="print"/>
          <a:srcRect/>
          <a:stretch>
            <a:fillRect/>
          </a:stretch>
        </p:blipFill>
        <p:spPr bwMode="auto">
          <a:xfrm>
            <a:off x="5589240" y="395536"/>
            <a:ext cx="884508" cy="122413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662994" y="4896036"/>
            <a:ext cx="8136110"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153400"/>
        </p:xfrm>
        <a:graphic>
          <a:graphicData uri="http://schemas.openxmlformats.org/drawingml/2006/table">
            <a:tbl>
              <a:tblPr firstRow="1" bandRow="1">
                <a:tableStyleId>{5C22544A-7EE6-4342-B048-85BDC9FD1C3A}</a:tableStyleId>
              </a:tblPr>
              <a:tblGrid>
                <a:gridCol w="6858000"/>
              </a:tblGrid>
              <a:tr h="205877">
                <a:tc>
                  <a:txBody>
                    <a:bodyPr/>
                    <a:lstStyle/>
                    <a:p>
                      <a:r>
                        <a:rPr lang="en-GB" sz="1100" dirty="0" smtClean="0">
                          <a:solidFill>
                            <a:schemeClr val="tx1"/>
                          </a:solidFill>
                        </a:rPr>
                        <a:t>Describe the events of the Bolshevik</a:t>
                      </a:r>
                      <a:r>
                        <a:rPr lang="en-GB" sz="1100" baseline="0" dirty="0" smtClean="0">
                          <a:solidFill>
                            <a:schemeClr val="tx1"/>
                          </a:solidFill>
                        </a:rPr>
                        <a:t> Revolution of November 1917</a:t>
                      </a:r>
                      <a:endParaRPr lang="en-GB"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Describe the events of the Bolshevik</a:t>
                      </a:r>
                      <a:r>
                        <a:rPr lang="en-GB" sz="1200" b="1" baseline="0" dirty="0" smtClean="0"/>
                        <a:t> Revolution according to the film “</a:t>
                      </a:r>
                      <a:r>
                        <a:rPr lang="en-GB" sz="1200" b="1" baseline="0" dirty="0" err="1" smtClean="0"/>
                        <a:t>Oktyabr</a:t>
                      </a:r>
                      <a:r>
                        <a:rPr lang="en-GB" sz="1200" b="1" baseline="0" dirty="0" smtClean="0"/>
                        <a:t>” by </a:t>
                      </a:r>
                      <a:r>
                        <a:rPr lang="en-GB" sz="1200" b="1" dirty="0" smtClean="0"/>
                        <a:t>Eisenstein (1927)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 why there are such differences</a:t>
                      </a:r>
                      <a:r>
                        <a:rPr lang="en-GB" sz="1200" b="1" baseline="0" dirty="0" smtClean="0"/>
                        <a:t> between these two versions</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79512"/>
            <a:ext cx="5976664" cy="338554"/>
          </a:xfrm>
          <a:prstGeom prst="rect">
            <a:avLst/>
          </a:prstGeom>
          <a:noFill/>
        </p:spPr>
        <p:txBody>
          <a:bodyPr wrap="square" lIns="91440" tIns="45720" rIns="91440" bIns="45720">
            <a:spAutoFit/>
          </a:bodyPr>
          <a:lstStyle/>
          <a:p>
            <a:pPr algn="ctr"/>
            <a:r>
              <a:rPr lang="en-US" sz="16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Bolshevik Revolution</a:t>
            </a:r>
            <a:endParaRPr lang="en-US" sz="16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6697"/>
            <a:ext cx="5976664" cy="430887"/>
          </a:xfrm>
          <a:prstGeom prst="rect">
            <a:avLst/>
          </a:prstGeom>
          <a:noFill/>
        </p:spPr>
        <p:txBody>
          <a:bodyPr wrap="square" lIns="91440" tIns="45720" rIns="91440" bIns="45720">
            <a:spAutoFit/>
          </a:bodyPr>
          <a:lstStyle/>
          <a:p>
            <a:r>
              <a:rPr lang="en-US" sz="11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events of October 1917</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1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1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Bolsheviks exaggerated the storming of the Winter Palace</a:t>
            </a:r>
            <a:endParaRPr lang="en-US" sz="11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753147" y="4985395"/>
            <a:ext cx="8316416"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83568"/>
          <a:ext cx="6858000" cy="8412480"/>
        </p:xfrm>
        <a:graphic>
          <a:graphicData uri="http://schemas.openxmlformats.org/drawingml/2006/table">
            <a:tbl>
              <a:tblPr firstRow="1" bandRow="1">
                <a:tableStyleId>{5C22544A-7EE6-4342-B048-85BDC9FD1C3A}</a:tableStyleId>
              </a:tblPr>
              <a:tblGrid>
                <a:gridCol w="6858000"/>
              </a:tblGrid>
              <a:tr h="267269">
                <a:tc>
                  <a:txBody>
                    <a:bodyPr/>
                    <a:lstStyle/>
                    <a:p>
                      <a:r>
                        <a:rPr lang="en-GB" sz="1200" dirty="0" smtClean="0">
                          <a:solidFill>
                            <a:schemeClr val="tx1"/>
                          </a:solidFill>
                        </a:rPr>
                        <a:t>Who were the Reds and the Whites?</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were they fighting?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What</a:t>
                      </a:r>
                      <a:r>
                        <a:rPr lang="en-GB" sz="1200" b="1" baseline="0" dirty="0" smtClean="0">
                          <a:solidFill>
                            <a:schemeClr val="tx1"/>
                          </a:solidFill>
                        </a:rPr>
                        <a:t> happened in the Russian Civil War?</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rPr>
                        <a:t>Why did the Reds win?                                                                                             Why did the Whites lose?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dirty="0" smtClean="0"/>
                        <a:t>SOURCE QUESTION</a:t>
                      </a:r>
                      <a:r>
                        <a:rPr lang="en-GB" sz="1200" b="1" baseline="0" dirty="0" smtClean="0"/>
                        <a:t> OPPOSITE - </a:t>
                      </a:r>
                      <a:r>
                        <a:rPr lang="en-GB" sz="1200" b="1" dirty="0" smtClean="0"/>
                        <a:t>Why was this cartoon produced?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7573">
                <a:tc>
                  <a:txBody>
                    <a:bodyPr/>
                    <a:lstStyle/>
                    <a:p>
                      <a:pPr lvl="0"/>
                      <a:r>
                        <a:rPr lang="en-GB" sz="1200" b="1" dirty="0" smtClean="0">
                          <a:solidFill>
                            <a:schemeClr val="tx1"/>
                          </a:solidFill>
                        </a:rPr>
                        <a:t>Why</a:t>
                      </a:r>
                      <a:r>
                        <a:rPr lang="en-GB" sz="1200" b="1" baseline="0" dirty="0" smtClean="0">
                          <a:solidFill>
                            <a:schemeClr val="tx1"/>
                          </a:solidFill>
                        </a:rPr>
                        <a:t> was this cartoon produced?</a:t>
                      </a: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7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7573">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Russian Civil War</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Explain why there were divisions in Russia after the Revolution</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purpose of a political cartoon</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http://www.johndclare.net/images/Russ_DKY.JPG"/>
          <p:cNvPicPr>
            <a:picLocks noChangeAspect="1" noChangeArrowheads="1"/>
          </p:cNvPicPr>
          <p:nvPr/>
        </p:nvPicPr>
        <p:blipFill>
          <a:blip r:embed="rId3"/>
          <a:srcRect/>
          <a:stretch>
            <a:fillRect/>
          </a:stretch>
        </p:blipFill>
        <p:spPr bwMode="auto">
          <a:xfrm>
            <a:off x="1484784" y="2483768"/>
            <a:ext cx="3744416" cy="2808313"/>
          </a:xfrm>
          <a:prstGeom prst="rect">
            <a:avLst/>
          </a:prstGeom>
          <a:noFill/>
          <a:ln>
            <a:solidFill>
              <a:schemeClr val="accent1">
                <a:shade val="50000"/>
              </a:schemeClr>
            </a:solidFill>
          </a:ln>
        </p:spPr>
      </p:pic>
      <p:sp>
        <p:nvSpPr>
          <p:cNvPr id="10" name="Rectangle 9"/>
          <p:cNvSpPr/>
          <p:nvPr/>
        </p:nvSpPr>
        <p:spPr>
          <a:xfrm>
            <a:off x="620688" y="1907704"/>
            <a:ext cx="5544616" cy="43204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620688"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2" name="Rectangle 11"/>
          <p:cNvSpPr/>
          <p:nvPr/>
        </p:nvSpPr>
        <p:spPr>
          <a:xfrm>
            <a:off x="260648" y="1259632"/>
            <a:ext cx="6336704" cy="56886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215541"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
        <p:nvSpPr>
          <p:cNvPr id="14" name="TextBox 13"/>
          <p:cNvSpPr txBox="1"/>
          <p:nvPr/>
        </p:nvSpPr>
        <p:spPr>
          <a:xfrm>
            <a:off x="0" y="683568"/>
            <a:ext cx="2265107" cy="461665"/>
          </a:xfrm>
          <a:prstGeom prst="rect">
            <a:avLst/>
          </a:prstGeom>
          <a:noFill/>
        </p:spPr>
        <p:txBody>
          <a:bodyPr wrap="none" rtlCol="0">
            <a:spAutoFit/>
          </a:bodyPr>
          <a:lstStyle/>
          <a:p>
            <a:pPr lvl="0"/>
            <a:r>
              <a:rPr lang="en-GB" sz="1200" dirty="0" smtClean="0"/>
              <a:t>Why was this cartoon produced? </a:t>
            </a:r>
          </a:p>
          <a:p>
            <a:endParaRPr lang="en-GB" sz="1200" dirty="0"/>
          </a:p>
        </p:txBody>
      </p:sp>
      <p:sp>
        <p:nvSpPr>
          <p:cNvPr id="15" name="Rectangle 14"/>
          <p:cNvSpPr/>
          <p:nvPr/>
        </p:nvSpPr>
        <p:spPr>
          <a:xfrm>
            <a:off x="-27384" y="683568"/>
            <a:ext cx="6885384" cy="69847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6" name="Table 15"/>
          <p:cNvGraphicFramePr>
            <a:graphicFrameLocks noGrp="1"/>
          </p:cNvGraphicFramePr>
          <p:nvPr/>
        </p:nvGraphicFramePr>
        <p:xfrm>
          <a:off x="0" y="7488831"/>
          <a:ext cx="6858000" cy="1619673"/>
        </p:xfrm>
        <a:graphic>
          <a:graphicData uri="http://schemas.openxmlformats.org/drawingml/2006/table">
            <a:tbl>
              <a:tblPr firstRow="1" bandRow="1">
                <a:tableStyleId>{5C22544A-7EE6-4342-B048-85BDC9FD1C3A}</a:tableStyleId>
              </a:tblPr>
              <a:tblGrid>
                <a:gridCol w="2126121"/>
                <a:gridCol w="4731879"/>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7" name="TextBox 16"/>
          <p:cNvSpPr txBox="1"/>
          <p:nvPr/>
        </p:nvSpPr>
        <p:spPr>
          <a:xfrm>
            <a:off x="1484784" y="5292080"/>
            <a:ext cx="3816424" cy="553998"/>
          </a:xfrm>
          <a:prstGeom prst="rect">
            <a:avLst/>
          </a:prstGeom>
          <a:noFill/>
        </p:spPr>
        <p:txBody>
          <a:bodyPr wrap="square" rtlCol="0">
            <a:spAutoFit/>
          </a:bodyPr>
          <a:lstStyle/>
          <a:p>
            <a:r>
              <a:rPr lang="en-GB" sz="1000" i="1" dirty="0" smtClean="0"/>
              <a:t>A cartoon published in 1919.  The figures at the back represent foreign governments (The USA, France and Britain) and the dogs represent the White Russian generals.</a:t>
            </a:r>
            <a:endParaRPr lang="en-GB" sz="1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9394" name="Picture 2"/>
          <p:cNvPicPr>
            <a:picLocks noChangeAspect="1" noChangeArrowheads="1"/>
          </p:cNvPicPr>
          <p:nvPr/>
        </p:nvPicPr>
        <p:blipFill>
          <a:blip r:embed="rId3"/>
          <a:srcRect/>
          <a:stretch>
            <a:fillRect/>
          </a:stretch>
        </p:blipFill>
        <p:spPr bwMode="auto">
          <a:xfrm>
            <a:off x="1556792" y="2627784"/>
            <a:ext cx="3600400" cy="4028170"/>
          </a:xfrm>
          <a:prstGeom prst="rect">
            <a:avLst/>
          </a:prstGeom>
          <a:noFill/>
          <a:ln w="9525">
            <a:noFill/>
            <a:miter lim="800000"/>
            <a:headEnd/>
            <a:tailEnd/>
          </a:ln>
        </p:spPr>
      </p:pic>
      <p:sp>
        <p:nvSpPr>
          <p:cNvPr id="10" name="Rectangle 9"/>
          <p:cNvSpPr/>
          <p:nvPr/>
        </p:nvSpPr>
        <p:spPr>
          <a:xfrm>
            <a:off x="980728" y="1907704"/>
            <a:ext cx="4680520" cy="52565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1907704"/>
            <a:ext cx="2277355" cy="276999"/>
          </a:xfrm>
          <a:prstGeom prst="rect">
            <a:avLst/>
          </a:prstGeom>
          <a:noFill/>
        </p:spPr>
        <p:txBody>
          <a:bodyPr wrap="none" rtlCol="0">
            <a:spAutoFit/>
          </a:bodyPr>
          <a:lstStyle/>
          <a:p>
            <a:r>
              <a:rPr lang="en-GB" sz="1200" dirty="0" smtClean="0"/>
              <a:t>What can you see in the cartoon?</a:t>
            </a:r>
            <a:endParaRPr lang="en-GB" sz="1200" dirty="0"/>
          </a:p>
        </p:txBody>
      </p:sp>
      <p:sp>
        <p:nvSpPr>
          <p:cNvPr id="13" name="Rectangle 12"/>
          <p:cNvSpPr/>
          <p:nvPr/>
        </p:nvSpPr>
        <p:spPr>
          <a:xfrm>
            <a:off x="476672" y="1259632"/>
            <a:ext cx="5688632" cy="66967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683568"/>
            <a:ext cx="2265107" cy="461665"/>
          </a:xfrm>
          <a:prstGeom prst="rect">
            <a:avLst/>
          </a:prstGeom>
          <a:noFill/>
        </p:spPr>
        <p:txBody>
          <a:bodyPr wrap="none" rtlCol="0">
            <a:spAutoFit/>
          </a:bodyPr>
          <a:lstStyle/>
          <a:p>
            <a:pPr lvl="0"/>
            <a:r>
              <a:rPr lang="en-GB" sz="1200" dirty="0" smtClean="0"/>
              <a:t>Why was this cartoon produced? </a:t>
            </a:r>
          </a:p>
          <a:p>
            <a:endParaRPr lang="en-GB" sz="1200" dirty="0"/>
          </a:p>
        </p:txBody>
      </p:sp>
      <p:sp>
        <p:nvSpPr>
          <p:cNvPr id="15" name="Rectangle 14"/>
          <p:cNvSpPr/>
          <p:nvPr/>
        </p:nvSpPr>
        <p:spPr>
          <a:xfrm>
            <a:off x="-27384" y="683568"/>
            <a:ext cx="6885384" cy="79208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1259632"/>
            <a:ext cx="4077555" cy="288032"/>
          </a:xfrm>
          <a:prstGeom prst="rect">
            <a:avLst/>
          </a:prstGeom>
          <a:noFill/>
        </p:spPr>
        <p:txBody>
          <a:bodyPr wrap="square" rtlCol="0">
            <a:spAutoFit/>
          </a:bodyPr>
          <a:lstStyle/>
          <a:p>
            <a:r>
              <a:rPr lang="en-GB" sz="1200" dirty="0" smtClean="0"/>
              <a:t>What inferences can you make about the cartoon?</a:t>
            </a:r>
            <a:endParaRPr lang="en-GB"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77200"/>
        </p:xfrm>
        <a:graphic>
          <a:graphicData uri="http://schemas.openxmlformats.org/drawingml/2006/table">
            <a:tbl>
              <a:tblPr firstRow="1" bandRow="1">
                <a:tableStyleId>{5C22544A-7EE6-4342-B048-85BDC9FD1C3A}</a:tableStyleId>
              </a:tblPr>
              <a:tblGrid>
                <a:gridCol w="6858000"/>
              </a:tblGrid>
              <a:tr h="205877">
                <a:tc>
                  <a:txBody>
                    <a:bodyPr/>
                    <a:lstStyle/>
                    <a:p>
                      <a:pPr lvl="0"/>
                      <a:r>
                        <a:rPr lang="en-GB" sz="1200" dirty="0" smtClean="0">
                          <a:solidFill>
                            <a:schemeClr val="tx1"/>
                          </a:solidFill>
                        </a:rPr>
                        <a:t>Why was this cartoon </a:t>
                      </a:r>
                      <a:r>
                        <a:rPr lang="en-GB" sz="1200" dirty="0" smtClean="0">
                          <a:solidFill>
                            <a:schemeClr val="tx1"/>
                          </a:solidFill>
                        </a:rPr>
                        <a:t>produced?</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80872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What</a:t>
                      </a:r>
                      <a:r>
                        <a:rPr lang="en-GB" sz="1200" baseline="0" dirty="0" smtClean="0">
                          <a:solidFill>
                            <a:schemeClr val="tx1"/>
                          </a:solidFill>
                        </a:rPr>
                        <a:t> was War Communism?</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 did the Reds use War Communism?</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Weigh up the relative success</a:t>
                      </a:r>
                      <a:r>
                        <a:rPr lang="en-GB" sz="1200" b="1" baseline="0" dirty="0" smtClean="0"/>
                        <a:t> of War Communism for the Reds?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kern="1200" dirty="0" smtClean="0">
                          <a:solidFill>
                            <a:schemeClr val="dk1"/>
                          </a:solidFill>
                          <a:latin typeface="+mn-lt"/>
                          <a:ea typeface="+mn-ea"/>
                          <a:cs typeface="+mn-cs"/>
                        </a:rPr>
                        <a:t>SOURCE A</a:t>
                      </a:r>
                    </a:p>
                    <a:p>
                      <a:r>
                        <a:rPr lang="en-GB" sz="1200" kern="1200" dirty="0" smtClean="0">
                          <a:solidFill>
                            <a:schemeClr val="dk1"/>
                          </a:solidFill>
                          <a:latin typeface="+mn-lt"/>
                          <a:ea typeface="+mn-ea"/>
                          <a:cs typeface="+mn-cs"/>
                        </a:rPr>
                        <a:t>In the villages, peasants will not give grain to the Bolsheviks because they hate them.  Armed companies are sent to take grain from the peasants and every day, all over Russia, fights for grain are fought to a finish.</a:t>
                      </a:r>
                    </a:p>
                    <a:p>
                      <a:pPr algn="r"/>
                      <a:r>
                        <a:rPr lang="en-GB" sz="1200" kern="1200" dirty="0" smtClean="0">
                          <a:solidFill>
                            <a:schemeClr val="dk1"/>
                          </a:solidFill>
                          <a:latin typeface="+mn-lt"/>
                          <a:ea typeface="+mn-ea"/>
                          <a:cs typeface="+mn-cs"/>
                        </a:rPr>
                        <a:t> </a:t>
                      </a:r>
                      <a:r>
                        <a:rPr lang="en-GB" sz="1200" i="1" kern="1200" dirty="0" smtClean="0">
                          <a:solidFill>
                            <a:schemeClr val="dk1"/>
                          </a:solidFill>
                          <a:latin typeface="+mn-lt"/>
                          <a:ea typeface="+mn-ea"/>
                          <a:cs typeface="+mn-cs"/>
                        </a:rPr>
                        <a:t>Comments made by a British businessman in Russia in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SOURCE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Explain</a:t>
                      </a:r>
                      <a:r>
                        <a:rPr lang="en-GB" sz="1200" b="1" baseline="0" dirty="0" smtClean="0"/>
                        <a:t> w</a:t>
                      </a:r>
                      <a:r>
                        <a:rPr lang="en-GB" sz="1200" b="1" dirty="0" smtClean="0"/>
                        <a:t>hich of these sources you believe to be a more fair summary of War Communism?</a:t>
                      </a:r>
                      <a:endParaRPr lang="en-GB" sz="10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76672" y="139442"/>
            <a:ext cx="5904656"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War Communism</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404664"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Explai</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n why War Communism was used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success of War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5601" name="Picture 1"/>
          <p:cNvPicPr>
            <a:picLocks noChangeAspect="1" noChangeArrowheads="1"/>
          </p:cNvPicPr>
          <p:nvPr/>
        </p:nvPicPr>
        <p:blipFill>
          <a:blip r:embed="rId3" cstate="print"/>
          <a:srcRect/>
          <a:stretch>
            <a:fillRect/>
          </a:stretch>
        </p:blipFill>
        <p:spPr bwMode="auto">
          <a:xfrm>
            <a:off x="1484784" y="4932040"/>
            <a:ext cx="3634331" cy="28600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16</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65152"/>
          <a:ext cx="6858000" cy="813816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dirty="0" smtClean="0">
                          <a:solidFill>
                            <a:schemeClr val="tx1"/>
                          </a:solidFill>
                          <a:latin typeface="+mn-lt"/>
                        </a:rPr>
                        <a:t>Who was Trotsky and what was his role with the Bolsheviks?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What does this cartoon suggest about the character</a:t>
                      </a:r>
                      <a:r>
                        <a:rPr lang="en-GB" sz="1200" b="1" baseline="0" dirty="0" smtClean="0"/>
                        <a:t> of Trotsky?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7" algn="r"/>
                      <a:r>
                        <a:rPr lang="en-GB" sz="1200" b="0" i="1" dirty="0" smtClean="0">
                          <a:solidFill>
                            <a:schemeClr val="tx1"/>
                          </a:solidFill>
                          <a:latin typeface="+mn-lt"/>
                        </a:rPr>
                        <a:t>This anti-Bolshevik propaganda poster, dated to the Russian Civil War (1919), shows Leon Trotsky as a devil.  Elements of the imagery reveal anti-Semitism (a popular anti-communist tactic was to overplay the role of Jews in the Russian Bolshevik Revolution).  Trotsky is being aided by Chinese soldiers, many of whom fought alongside the Bolsheviks (Reds) in the Russian Civil War.  The White Army's message reads "Peace and Freedom in </a:t>
                      </a:r>
                      <a:r>
                        <a:rPr lang="en-GB" sz="1200" b="0" i="1" dirty="0" err="1" smtClean="0">
                          <a:solidFill>
                            <a:schemeClr val="tx1"/>
                          </a:solidFill>
                          <a:latin typeface="+mn-lt"/>
                        </a:rPr>
                        <a:t>Sovdepiya</a:t>
                      </a:r>
                      <a:r>
                        <a:rPr lang="en-GB" sz="1200" b="0" i="1" dirty="0" smtClean="0">
                          <a:solidFill>
                            <a:schemeClr val="tx1"/>
                          </a:solidFill>
                          <a:latin typeface="+mn-lt"/>
                        </a:rPr>
                        <a:t>.“</a:t>
                      </a:r>
                      <a:endParaRPr lang="en-GB" sz="1200" i="1" dirty="0" smtClean="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i="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Do you trust what it suggests about him?</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Role of Trotsky</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21506" name="Picture 2" descr="http://www.studenthandouts.com/Leon-Trotsky-Lev-Davidovich-Bronstein-USSR-Peace-and-Freedom-in-Sovdepiya-Anti-Semitic-White-Army-Propaganda-Poster-1919.jpg"/>
          <p:cNvPicPr>
            <a:picLocks noChangeAspect="1" noChangeArrowheads="1"/>
          </p:cNvPicPr>
          <p:nvPr/>
        </p:nvPicPr>
        <p:blipFill>
          <a:blip r:embed="rId3"/>
          <a:srcRect/>
          <a:stretch>
            <a:fillRect/>
          </a:stretch>
        </p:blipFill>
        <p:spPr bwMode="auto">
          <a:xfrm>
            <a:off x="103439" y="2267744"/>
            <a:ext cx="3181545" cy="439248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98576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kern="1200" dirty="0" smtClean="0">
                          <a:solidFill>
                            <a:schemeClr val="dk1"/>
                          </a:solidFill>
                          <a:latin typeface="+mn-lt"/>
                          <a:ea typeface="+mn-ea"/>
                          <a:cs typeface="+mn-cs"/>
                        </a:rPr>
                        <a:t>Trotsky paid a visit to the front lines.  He made a speech.  We were all lifted by his energy.  The situation, which had been disastrous 24 hours earlier, was improved by his coming as though by a miracle.</a:t>
                      </a:r>
                    </a:p>
                    <a:p>
                      <a:pPr algn="r"/>
                      <a:r>
                        <a:rPr lang="en-GB" sz="1200" b="1" i="1" kern="1200" dirty="0" smtClean="0">
                          <a:solidFill>
                            <a:schemeClr val="dk1"/>
                          </a:solidFill>
                          <a:latin typeface="+mn-lt"/>
                          <a:ea typeface="+mn-ea"/>
                          <a:cs typeface="+mn-cs"/>
                        </a:rPr>
                        <a:t>Comments of a Red Army soldier about Trotsky’s visit to the front line.</a:t>
                      </a:r>
                      <a:endParaRPr lang="en-GB" sz="1200" b="1"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How reliable is this source?</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Compare</a:t>
                      </a:r>
                      <a:r>
                        <a:rPr lang="en-GB" sz="1200" b="1" kern="1200" baseline="0" dirty="0" smtClean="0">
                          <a:solidFill>
                            <a:schemeClr val="tx1"/>
                          </a:solidFill>
                          <a:latin typeface="+mn-lt"/>
                          <a:ea typeface="+mn-ea"/>
                          <a:cs typeface="+mn-cs"/>
                        </a:rPr>
                        <a:t> both sources - </a:t>
                      </a:r>
                      <a:r>
                        <a:rPr lang="en-GB" sz="1200" b="1" kern="1200" dirty="0" smtClean="0">
                          <a:solidFill>
                            <a:schemeClr val="tx1"/>
                          </a:solidFill>
                          <a:latin typeface="+mn-lt"/>
                          <a:ea typeface="+mn-ea"/>
                          <a:cs typeface="+mn-cs"/>
                        </a:rPr>
                        <a:t>How far do they explain the success of the Bolsheviks during the Civil War?      Use the sources and your own knowledge from the previous lessons to explain your 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In your</a:t>
                      </a:r>
                      <a:r>
                        <a:rPr lang="en-GB" sz="1200" b="1" baseline="0" dirty="0" smtClean="0"/>
                        <a:t> own words – How important was Trotsky to the success of the Reds during the Civil War?</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Trotsky’s Civil War career</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Judge the reliability of a written source</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267744" y="5148064"/>
            <a:ext cx="7344816" cy="1588"/>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99592"/>
          <a:ext cx="6858000" cy="7924800"/>
        </p:xfrm>
        <a:graphic>
          <a:graphicData uri="http://schemas.openxmlformats.org/drawingml/2006/table">
            <a:tbl>
              <a:tblPr firstRow="1" bandRow="1">
                <a:tableStyleId>{5C22544A-7EE6-4342-B048-85BDC9FD1C3A}</a:tableStyleId>
              </a:tblPr>
              <a:tblGrid>
                <a:gridCol w="6858000"/>
              </a:tblGrid>
              <a:tr h="205877">
                <a:tc>
                  <a:txBody>
                    <a:bodyPr/>
                    <a:lstStyle/>
                    <a:p>
                      <a:pPr algn="just"/>
                      <a:r>
                        <a:rPr lang="en-GB" sz="1200" b="1" i="0" kern="1200" dirty="0" smtClean="0">
                          <a:solidFill>
                            <a:schemeClr val="tx1"/>
                          </a:solidFill>
                          <a:latin typeface="+mn-lt"/>
                          <a:ea typeface="+mn-ea"/>
                          <a:cs typeface="+mn-cs"/>
                        </a:rPr>
                        <a:t>When the detachment came in, the commandant [</a:t>
                      </a:r>
                      <a:r>
                        <a:rPr lang="en-GB" sz="1200" b="1" i="0" kern="1200" dirty="0" err="1" smtClean="0">
                          <a:solidFill>
                            <a:schemeClr val="tx1"/>
                          </a:solidFill>
                          <a:latin typeface="+mn-lt"/>
                          <a:ea typeface="+mn-ea"/>
                          <a:cs typeface="+mn-cs"/>
                        </a:rPr>
                        <a:t>Yurovsky</a:t>
                      </a:r>
                      <a:r>
                        <a:rPr lang="en-GB" sz="1200" b="1" i="0" kern="1200" dirty="0" smtClean="0">
                          <a:solidFill>
                            <a:schemeClr val="tx1"/>
                          </a:solidFill>
                          <a:latin typeface="+mn-lt"/>
                          <a:ea typeface="+mn-ea"/>
                          <a:cs typeface="+mn-cs"/>
                        </a:rPr>
                        <a:t>] told the Romanovs that in light of the fact that their relatives in Europe were continuing their aggression against Soviet Russia, the Ural [local] Executive Committee had decreed that they were to be shot. Nicholas turned his back to the detachment, his face toward his family, then, as though collecting himself, turned to the commandant with the question: "What? What?" The commandant hurriedly repeated his statement and ordered the detachment to get ready. Nicholas, again turning to the family said nothing more; the others made a few incoherent exclamations; this all lasted a few seconds. Then the shooting started; lasted for two to three minutes. Nicholas was killed on the spot by the commandant himself.</a:t>
                      </a:r>
                    </a:p>
                    <a:p>
                      <a:pPr algn="r"/>
                      <a:r>
                        <a:rPr lang="en-GB" sz="1200" b="1" i="1" kern="1200" dirty="0" smtClean="0">
                          <a:solidFill>
                            <a:schemeClr val="tx1"/>
                          </a:solidFill>
                          <a:latin typeface="+mn-lt"/>
                          <a:ea typeface="+mn-ea"/>
                          <a:cs typeface="+mn-cs"/>
                        </a:rPr>
                        <a:t>Carole </a:t>
                      </a:r>
                      <a:r>
                        <a:rPr lang="en-GB" sz="1200" b="1" i="1" kern="1200" dirty="0" err="1" smtClean="0">
                          <a:solidFill>
                            <a:schemeClr val="tx1"/>
                          </a:solidFill>
                          <a:latin typeface="+mn-lt"/>
                          <a:ea typeface="+mn-ea"/>
                          <a:cs typeface="+mn-cs"/>
                        </a:rPr>
                        <a:t>Bos</a:t>
                      </a:r>
                      <a:r>
                        <a:rPr lang="en-GB" sz="1200" b="1" i="1" kern="1200" dirty="0" smtClean="0">
                          <a:solidFill>
                            <a:schemeClr val="tx1"/>
                          </a:solidFill>
                          <a:latin typeface="+mn-lt"/>
                          <a:ea typeface="+mn-ea"/>
                          <a:cs typeface="+mn-cs"/>
                        </a:rPr>
                        <a:t> (2003) "Nicholas and Alexandra”</a:t>
                      </a:r>
                      <a:endParaRPr lang="en-GB" sz="1200" b="0"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Why did the Reds</a:t>
                      </a:r>
                      <a:r>
                        <a:rPr lang="en-GB" sz="1200" b="1" baseline="0" dirty="0" smtClean="0"/>
                        <a:t> decide to have the royal family murdered?</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Describe the events surrounding</a:t>
                      </a:r>
                      <a:r>
                        <a:rPr lang="en-GB" sz="1200" b="1" baseline="0" dirty="0" smtClean="0"/>
                        <a:t> the deaths of the Romanov family?</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end of the Romanovs</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7" name="Rectangle 6"/>
          <p:cNvSpPr/>
          <p:nvPr/>
        </p:nvSpPr>
        <p:spPr>
          <a:xfrm>
            <a:off x="332656" y="395536"/>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Recall the events surrounding the deaths of the Romanov family</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why the Romanovs were assassinated</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18978" y="4752020"/>
            <a:ext cx="7848078"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19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782136"/>
          <a:ext cx="6858000" cy="789432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kern="1200" dirty="0" smtClean="0">
                          <a:solidFill>
                            <a:schemeClr val="tx1"/>
                          </a:solidFill>
                          <a:latin typeface="+mn-lt"/>
                          <a:ea typeface="+mn-ea"/>
                          <a:cs typeface="+mn-cs"/>
                        </a:rPr>
                        <a:t>Our poverty and ruin are so great that we cannot at one stroke restore large-scale socialist production.  We must try to satisfy the demands of the peasants who are dissatisfied and discontented.  There must be some freedom to trade and freedom for the small private owner.  We are now retreating, but we are doing this so we can run and leap forward more vigorously.</a:t>
                      </a:r>
                    </a:p>
                    <a:p>
                      <a:pPr algn="r"/>
                      <a:r>
                        <a:rPr lang="en-GB" sz="1200" b="1" kern="1200" dirty="0" smtClean="0">
                          <a:solidFill>
                            <a:schemeClr val="tx1"/>
                          </a:solidFill>
                          <a:latin typeface="+mn-lt"/>
                          <a:ea typeface="+mn-ea"/>
                          <a:cs typeface="+mn-cs"/>
                        </a:rPr>
                        <a:t> </a:t>
                      </a:r>
                      <a:r>
                        <a:rPr lang="en-GB" sz="1200" b="1" i="1" kern="1200" dirty="0" smtClean="0">
                          <a:solidFill>
                            <a:schemeClr val="tx1"/>
                          </a:solidFill>
                          <a:latin typeface="+mn-lt"/>
                          <a:ea typeface="+mn-ea"/>
                          <a:cs typeface="+mn-cs"/>
                        </a:rPr>
                        <a:t>Lenin introducing the New Economic Policy at the Party Congress, 1921.</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200" b="1" dirty="0" smtClean="0"/>
                        <a:t>Pick out the key words in this statement</a:t>
                      </a:r>
                      <a:r>
                        <a:rPr lang="en-GB" sz="1200" b="1" baseline="0" dirty="0" smtClean="0"/>
                        <a:t> – what is Lenin suggesting should be done in Russia now that the Civil War is over?</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ctr"/>
                      <a:r>
                        <a:rPr lang="en-GB" sz="1100" b="1" kern="1200" dirty="0" smtClean="0">
                          <a:solidFill>
                            <a:schemeClr val="dk1"/>
                          </a:solidFill>
                          <a:latin typeface="+mn-lt"/>
                          <a:ea typeface="+mn-ea"/>
                          <a:cs typeface="+mn-cs"/>
                        </a:rPr>
                        <a:t>Industrial output in millions of tonnes/kilowatts</a:t>
                      </a:r>
                      <a:endParaRPr lang="en-GB" sz="1100" kern="1200" dirty="0" smtClean="0">
                        <a:solidFill>
                          <a:schemeClr val="dk1"/>
                        </a:solidFill>
                        <a:latin typeface="+mn-lt"/>
                        <a:ea typeface="+mn-ea"/>
                        <a:cs typeface="+mn-cs"/>
                      </a:endParaRPr>
                    </a:p>
                    <a:p>
                      <a:pPr lvl="0"/>
                      <a:r>
                        <a:rPr lang="en-GB" sz="1100" kern="1200" dirty="0" smtClean="0">
                          <a:solidFill>
                            <a:schemeClr val="dk1"/>
                          </a:solidFill>
                          <a:latin typeface="+mn-lt"/>
                          <a:ea typeface="+mn-ea"/>
                          <a:cs typeface="+mn-cs"/>
                        </a:rPr>
                        <a:t>                           1913                                                 1921</a:t>
                      </a:r>
                    </a:p>
                    <a:p>
                      <a:r>
                        <a:rPr lang="en-GB" sz="1100" kern="1200" dirty="0" smtClean="0">
                          <a:solidFill>
                            <a:schemeClr val="dk1"/>
                          </a:solidFill>
                          <a:latin typeface="+mn-lt"/>
                          <a:ea typeface="+mn-ea"/>
                          <a:cs typeface="+mn-cs"/>
                        </a:rPr>
                        <a:t>Coal	29		9</a:t>
                      </a:r>
                    </a:p>
                    <a:p>
                      <a:r>
                        <a:rPr lang="en-GB" sz="1100" kern="1200" dirty="0" smtClean="0">
                          <a:solidFill>
                            <a:schemeClr val="dk1"/>
                          </a:solidFill>
                          <a:latin typeface="+mn-lt"/>
                          <a:ea typeface="+mn-ea"/>
                          <a:cs typeface="+mn-cs"/>
                        </a:rPr>
                        <a:t>Oil	9.2		3.8</a:t>
                      </a:r>
                    </a:p>
                    <a:p>
                      <a:r>
                        <a:rPr lang="en-GB" sz="1100" kern="1200" dirty="0" smtClean="0">
                          <a:solidFill>
                            <a:schemeClr val="dk1"/>
                          </a:solidFill>
                          <a:latin typeface="+mn-lt"/>
                          <a:ea typeface="+mn-ea"/>
                          <a:cs typeface="+mn-cs"/>
                        </a:rPr>
                        <a:t>Iron	4.2		0.1</a:t>
                      </a:r>
                    </a:p>
                    <a:p>
                      <a:r>
                        <a:rPr lang="en-GB" sz="1100" kern="1200" dirty="0" smtClean="0">
                          <a:solidFill>
                            <a:schemeClr val="dk1"/>
                          </a:solidFill>
                          <a:latin typeface="+mn-lt"/>
                          <a:ea typeface="+mn-ea"/>
                          <a:cs typeface="+mn-cs"/>
                        </a:rPr>
                        <a:t>Steel	4.3		0.2</a:t>
                      </a:r>
                    </a:p>
                    <a:p>
                      <a:r>
                        <a:rPr lang="en-GB" sz="1100" kern="1200" dirty="0" smtClean="0">
                          <a:solidFill>
                            <a:schemeClr val="dk1"/>
                          </a:solidFill>
                          <a:latin typeface="+mn-lt"/>
                          <a:ea typeface="+mn-ea"/>
                          <a:cs typeface="+mn-cs"/>
                        </a:rPr>
                        <a:t>Sugar	1.3		0.05</a:t>
                      </a:r>
                    </a:p>
                    <a:p>
                      <a:r>
                        <a:rPr lang="en-GB" sz="1100" kern="1200" dirty="0" smtClean="0">
                          <a:solidFill>
                            <a:schemeClr val="dk1"/>
                          </a:solidFill>
                          <a:latin typeface="+mn-lt"/>
                          <a:ea typeface="+mn-ea"/>
                          <a:cs typeface="+mn-cs"/>
                        </a:rPr>
                        <a:t>Electricity	2039		520</a:t>
                      </a:r>
                      <a:endParaRPr lang="en-GB"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What was the N.E.P.</a:t>
                      </a:r>
                      <a:r>
                        <a:rPr lang="en-GB" sz="1200" b="1" baseline="0" dirty="0" smtClean="0"/>
                        <a:t> and why do you think Lenin introduced it?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Who were the Kulaks</a:t>
                      </a:r>
                      <a:r>
                        <a:rPr lang="en-GB" sz="1200" b="1" baseline="0" dirty="0" smtClean="0"/>
                        <a:t> and the </a:t>
                      </a:r>
                      <a:r>
                        <a:rPr lang="en-GB" sz="1200" b="1" baseline="0" dirty="0" err="1" smtClean="0"/>
                        <a:t>NEPmen</a:t>
                      </a:r>
                      <a:r>
                        <a:rPr lang="en-GB" sz="1200" b="1" baseline="0" dirty="0" smtClean="0"/>
                        <a:t>?</a:t>
                      </a: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Why was</a:t>
                      </a:r>
                      <a:r>
                        <a:rPr lang="en-GB" sz="1200" b="1" baseline="0" dirty="0" smtClean="0"/>
                        <a:t> there opposition to the N.E.P. from some Communists?</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139442"/>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NEP (New Economic Plan)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9" name="Rectangle 8"/>
          <p:cNvSpPr/>
          <p:nvPr/>
        </p:nvSpPr>
        <p:spPr>
          <a:xfrm>
            <a:off x="404664" y="365919"/>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Describe the NEP</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Compare the NEP with Communism</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	OUTLINE OF LEARNING</a:t>
            </a:r>
            <a:endParaRPr lang="en-GB" sz="1000" b="1" dirty="0"/>
          </a:p>
        </p:txBody>
      </p:sp>
      <p:graphicFrame>
        <p:nvGraphicFramePr>
          <p:cNvPr id="6" name="Table 5"/>
          <p:cNvGraphicFramePr>
            <a:graphicFrameLocks noGrp="1"/>
          </p:cNvGraphicFramePr>
          <p:nvPr/>
        </p:nvGraphicFramePr>
        <p:xfrm>
          <a:off x="332656" y="395536"/>
          <a:ext cx="6264696" cy="5308600"/>
        </p:xfrm>
        <a:graphic>
          <a:graphicData uri="http://schemas.openxmlformats.org/drawingml/2006/table">
            <a:tbl>
              <a:tblPr firstRow="1" bandRow="1">
                <a:tableStyleId>{2D5ABB26-0587-4C30-8999-92F81FD0307C}</a:tableStyleId>
              </a:tblPr>
              <a:tblGrid>
                <a:gridCol w="2088232"/>
                <a:gridCol w="2808312"/>
                <a:gridCol w="1368152"/>
              </a:tblGrid>
              <a:tr h="370840">
                <a:tc>
                  <a:txBody>
                    <a:bodyPr/>
                    <a:lstStyle/>
                    <a:p>
                      <a:pPr algn="ctr"/>
                      <a:r>
                        <a:rPr lang="en-GB" sz="1200" b="1" dirty="0" smtClean="0"/>
                        <a:t>Title </a:t>
                      </a:r>
                      <a:endParaRPr lang="en-GB" sz="1200" b="1" dirty="0"/>
                    </a:p>
                  </a:txBody>
                  <a:tcPr/>
                </a:tc>
                <a:tc>
                  <a:txBody>
                    <a:bodyPr/>
                    <a:lstStyle/>
                    <a:p>
                      <a:pPr algn="ctr"/>
                      <a:r>
                        <a:rPr lang="en-GB" sz="1200" b="1" dirty="0" smtClean="0"/>
                        <a:t>Lesson Objectives</a:t>
                      </a:r>
                      <a:endParaRPr lang="en-GB" sz="1200" b="1" dirty="0"/>
                    </a:p>
                  </a:txBody>
                  <a:tcPr/>
                </a:tc>
                <a:tc>
                  <a:txBody>
                    <a:bodyPr/>
                    <a:lstStyle/>
                    <a:p>
                      <a:pPr algn="ctr"/>
                      <a:r>
                        <a:rPr lang="en-GB" sz="1200" b="1" dirty="0" smtClean="0"/>
                        <a:t>Homework</a:t>
                      </a:r>
                      <a:endParaRPr lang="en-GB" sz="1200" b="1" dirty="0"/>
                    </a:p>
                  </a:txBody>
                  <a:tcPr/>
                </a:tc>
              </a:tr>
              <a:tr h="370840">
                <a:tc>
                  <a:txBody>
                    <a:bodyPr/>
                    <a:lstStyle/>
                    <a:p>
                      <a:pPr algn="ctr">
                        <a:spcAft>
                          <a:spcPts val="0"/>
                        </a:spcAft>
                      </a:pPr>
                      <a:r>
                        <a:rPr lang="en-GB" sz="1200" b="1" dirty="0" smtClean="0">
                          <a:effectLst/>
                          <a:latin typeface="+mn-lt"/>
                          <a:ea typeface="Times New Roman"/>
                        </a:rPr>
                        <a:t>I – April to October 1917</a:t>
                      </a:r>
                      <a:endParaRPr lang="en-GB" sz="1200" b="1" dirty="0">
                        <a:effectLst/>
                        <a:latin typeface="+mn-lt"/>
                        <a:ea typeface="Times New Roman"/>
                      </a:endParaRPr>
                    </a:p>
                  </a:txBody>
                  <a:tcPr marL="68580" marR="68580" marT="0" marB="0"/>
                </a:tc>
                <a:tc>
                  <a:txBody>
                    <a:bodyPr/>
                    <a:lstStyle/>
                    <a:p>
                      <a:r>
                        <a:rPr lang="en-GB" sz="1200" dirty="0" smtClean="0"/>
                        <a:t>Recall the April</a:t>
                      </a:r>
                      <a:r>
                        <a:rPr lang="en-GB" sz="1200" baseline="0" dirty="0" smtClean="0"/>
                        <a:t> Thesis</a:t>
                      </a:r>
                    </a:p>
                    <a:p>
                      <a:r>
                        <a:rPr lang="en-GB" sz="1200" baseline="0" dirty="0" smtClean="0"/>
                        <a:t>Explain the reasons for the collapse of the Provisional Government</a:t>
                      </a:r>
                      <a:endParaRPr lang="en-GB" sz="1200" dirty="0"/>
                    </a:p>
                  </a:txBody>
                  <a:tcPr/>
                </a:tc>
                <a:tc>
                  <a:txBody>
                    <a:bodyPr/>
                    <a:lstStyle/>
                    <a:p>
                      <a:pPr algn="ctr"/>
                      <a:r>
                        <a:rPr lang="en-GB" sz="1200" dirty="0" smtClean="0"/>
                        <a:t>The Treaty of Brest-Litovsk</a:t>
                      </a:r>
                      <a:endParaRPr lang="en-GB" sz="1200" dirty="0"/>
                    </a:p>
                  </a:txBody>
                  <a:tcPr/>
                </a:tc>
              </a:tr>
              <a:tr h="370840">
                <a:tc>
                  <a:txBody>
                    <a:bodyPr/>
                    <a:lstStyle/>
                    <a:p>
                      <a:pPr algn="ctr">
                        <a:spcAft>
                          <a:spcPts val="0"/>
                        </a:spcAft>
                      </a:pPr>
                      <a:r>
                        <a:rPr lang="en-GB" sz="1200" b="1" dirty="0" smtClean="0">
                          <a:effectLst/>
                          <a:latin typeface="+mn-lt"/>
                          <a:ea typeface="Times New Roman"/>
                        </a:rPr>
                        <a:t>II – The Bolshevik Revolution</a:t>
                      </a:r>
                      <a:endParaRPr lang="en-GB" sz="1200" b="1" dirty="0">
                        <a:effectLst/>
                        <a:latin typeface="+mn-lt"/>
                        <a:ea typeface="Times New Roman"/>
                      </a:endParaRPr>
                    </a:p>
                  </a:txBody>
                  <a:tcPr marL="68580" marR="68580" marT="0" marB="0"/>
                </a:tc>
                <a:tc>
                  <a:txBody>
                    <a:bodyPr/>
                    <a:lstStyle/>
                    <a:p>
                      <a:r>
                        <a:rPr lang="en-GB" sz="1200" dirty="0" smtClean="0"/>
                        <a:t>Describe the events</a:t>
                      </a:r>
                      <a:r>
                        <a:rPr lang="en-GB" sz="1200" baseline="0" dirty="0" smtClean="0"/>
                        <a:t> of October 1917</a:t>
                      </a:r>
                    </a:p>
                    <a:p>
                      <a:r>
                        <a:rPr lang="en-GB" sz="1200" baseline="0" dirty="0" smtClean="0"/>
                        <a:t>Explain why the Bolsheviks exaggerated the storming of the Winter Palace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III – The Russian Civil War</a:t>
                      </a:r>
                      <a:endParaRPr lang="en-GB" sz="1200" b="1" dirty="0">
                        <a:effectLst/>
                        <a:latin typeface="+mn-lt"/>
                        <a:ea typeface="Times New Roman"/>
                      </a:endParaRPr>
                    </a:p>
                  </a:txBody>
                  <a:tcPr marL="68580" marR="68580" marT="0" marB="0"/>
                </a:tc>
                <a:tc>
                  <a:txBody>
                    <a:bodyPr/>
                    <a:lstStyle/>
                    <a:p>
                      <a:r>
                        <a:rPr lang="en-GB" sz="1200" dirty="0" smtClean="0"/>
                        <a:t>Explain why there were divisions in Russia after the Revolution</a:t>
                      </a:r>
                    </a:p>
                    <a:p>
                      <a:r>
                        <a:rPr lang="en-GB" sz="1200" dirty="0" smtClean="0"/>
                        <a:t>Explain the purpose of a political cartoon</a:t>
                      </a:r>
                      <a:endParaRPr lang="en-GB" sz="1200" dirty="0"/>
                    </a:p>
                  </a:txBody>
                  <a:tcPr/>
                </a:tc>
                <a:tc>
                  <a:txBody>
                    <a:bodyPr/>
                    <a:lstStyle/>
                    <a:p>
                      <a:pPr algn="ctr"/>
                      <a:r>
                        <a:rPr lang="en-GB" sz="1200" dirty="0" smtClean="0"/>
                        <a:t>Civil War cartoon question</a:t>
                      </a:r>
                      <a:endParaRPr lang="en-GB" sz="1200" dirty="0"/>
                    </a:p>
                  </a:txBody>
                  <a:tcPr/>
                </a:tc>
              </a:tr>
              <a:tr h="370840">
                <a:tc>
                  <a:txBody>
                    <a:bodyPr/>
                    <a:lstStyle/>
                    <a:p>
                      <a:pPr algn="ctr">
                        <a:spcAft>
                          <a:spcPts val="0"/>
                        </a:spcAft>
                      </a:pPr>
                      <a:r>
                        <a:rPr lang="en-GB" sz="1200" b="1" dirty="0" smtClean="0">
                          <a:effectLst/>
                          <a:latin typeface="+mn-lt"/>
                          <a:ea typeface="Times New Roman"/>
                        </a:rPr>
                        <a:t>IV – War Communism</a:t>
                      </a:r>
                      <a:endParaRPr lang="en-GB" sz="1200" b="1" dirty="0">
                        <a:effectLst/>
                        <a:latin typeface="+mn-lt"/>
                        <a:ea typeface="Times New Roman"/>
                      </a:endParaRPr>
                    </a:p>
                  </a:txBody>
                  <a:tcPr marL="68580" marR="68580" marT="0" marB="0"/>
                </a:tc>
                <a:tc>
                  <a:txBody>
                    <a:bodyPr/>
                    <a:lstStyle/>
                    <a:p>
                      <a:r>
                        <a:rPr lang="en-GB" sz="1200" dirty="0" smtClean="0"/>
                        <a:t>Explain why War Communism</a:t>
                      </a:r>
                      <a:r>
                        <a:rPr lang="en-GB" sz="1200" baseline="0" dirty="0" smtClean="0"/>
                        <a:t> was used</a:t>
                      </a:r>
                    </a:p>
                    <a:p>
                      <a:r>
                        <a:rPr lang="en-GB" sz="1200" baseline="0" dirty="0" smtClean="0"/>
                        <a:t>Judge the success of War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 – The role of Trotsky</a:t>
                      </a:r>
                      <a:endParaRPr lang="en-GB" sz="1200" b="1" dirty="0">
                        <a:effectLst/>
                        <a:latin typeface="+mn-lt"/>
                        <a:ea typeface="Times New Roman"/>
                      </a:endParaRPr>
                    </a:p>
                  </a:txBody>
                  <a:tcPr marL="68580" marR="68580" marT="0" marB="0"/>
                </a:tc>
                <a:tc>
                  <a:txBody>
                    <a:bodyPr/>
                    <a:lstStyle/>
                    <a:p>
                      <a:r>
                        <a:rPr lang="en-GB" sz="1200" dirty="0" smtClean="0"/>
                        <a:t>Describe Trotsky’s Civil War career</a:t>
                      </a:r>
                    </a:p>
                    <a:p>
                      <a:r>
                        <a:rPr lang="en-GB" sz="1200" dirty="0" smtClean="0"/>
                        <a:t>Judge the reliability of a written source</a:t>
                      </a:r>
                      <a:endParaRPr lang="en-GB" sz="1200" dirty="0"/>
                    </a:p>
                  </a:txBody>
                  <a:tcPr/>
                </a:tc>
                <a:tc>
                  <a:txBody>
                    <a:bodyPr/>
                    <a:lstStyle/>
                    <a:p>
                      <a:endParaRPr lang="en-GB" sz="1200"/>
                    </a:p>
                  </a:txBody>
                  <a:tcPr/>
                </a:tc>
              </a:tr>
              <a:tr h="370840">
                <a:tc>
                  <a:txBody>
                    <a:bodyPr/>
                    <a:lstStyle/>
                    <a:p>
                      <a:pPr algn="ctr">
                        <a:spcAft>
                          <a:spcPts val="0"/>
                        </a:spcAft>
                      </a:pPr>
                      <a:r>
                        <a:rPr lang="en-GB" sz="1200" b="1" dirty="0" smtClean="0">
                          <a:effectLst/>
                          <a:latin typeface="+mn-lt"/>
                          <a:ea typeface="Times New Roman"/>
                        </a:rPr>
                        <a:t>VI – The end of the Romanovs</a:t>
                      </a:r>
                      <a:endParaRPr lang="en-GB" sz="1200" b="1" dirty="0">
                        <a:effectLst/>
                        <a:latin typeface="+mn-lt"/>
                        <a:ea typeface="Times New Roman"/>
                      </a:endParaRPr>
                    </a:p>
                  </a:txBody>
                  <a:tcPr marL="68580" marR="68580" marT="0" marB="0"/>
                </a:tc>
                <a:tc>
                  <a:txBody>
                    <a:bodyPr/>
                    <a:lstStyle/>
                    <a:p>
                      <a:r>
                        <a:rPr lang="en-GB" sz="1200" dirty="0" smtClean="0"/>
                        <a:t>Recall the events</a:t>
                      </a:r>
                      <a:r>
                        <a:rPr lang="en-GB" sz="1200" baseline="0" dirty="0" smtClean="0"/>
                        <a:t> surrounding the deaths of the Romanov family</a:t>
                      </a:r>
                    </a:p>
                    <a:p>
                      <a:r>
                        <a:rPr lang="en-GB" sz="1200" baseline="0" dirty="0" smtClean="0"/>
                        <a:t>Explain why the Romanovs were assassinated</a:t>
                      </a:r>
                      <a:endParaRPr lang="en-GB" sz="1200" dirty="0"/>
                    </a:p>
                  </a:txBody>
                  <a:tcPr/>
                </a:tc>
                <a:tc>
                  <a:txBody>
                    <a:bodyPr/>
                    <a:lstStyle/>
                    <a:p>
                      <a:pPr algn="ctr"/>
                      <a:r>
                        <a:rPr lang="en-GB" sz="1200" dirty="0" smtClean="0"/>
                        <a:t>Revision</a:t>
                      </a:r>
                      <a:endParaRPr lang="en-GB" sz="1200" dirty="0"/>
                    </a:p>
                  </a:txBody>
                  <a:tcPr/>
                </a:tc>
              </a:tr>
              <a:tr h="370840">
                <a:tc>
                  <a:txBody>
                    <a:bodyPr/>
                    <a:lstStyle/>
                    <a:p>
                      <a:pPr algn="ctr">
                        <a:spcAft>
                          <a:spcPts val="0"/>
                        </a:spcAft>
                      </a:pPr>
                      <a:r>
                        <a:rPr lang="en-GB" sz="1200" b="1" dirty="0" smtClean="0">
                          <a:effectLst/>
                          <a:latin typeface="+mn-lt"/>
                          <a:ea typeface="Times New Roman"/>
                        </a:rPr>
                        <a:t>VII – The NEP</a:t>
                      </a:r>
                      <a:endParaRPr lang="en-GB" sz="1200" b="1" dirty="0">
                        <a:effectLst/>
                        <a:latin typeface="+mn-lt"/>
                        <a:ea typeface="Times New Roman"/>
                      </a:endParaRPr>
                    </a:p>
                  </a:txBody>
                  <a:tcPr marL="68580" marR="68580" marT="0" marB="0"/>
                </a:tc>
                <a:tc>
                  <a:txBody>
                    <a:bodyPr/>
                    <a:lstStyle/>
                    <a:p>
                      <a:r>
                        <a:rPr lang="en-GB" sz="1200" dirty="0" smtClean="0"/>
                        <a:t>Describe</a:t>
                      </a:r>
                      <a:r>
                        <a:rPr lang="en-GB" sz="1200" baseline="0" dirty="0" smtClean="0"/>
                        <a:t> the NEP</a:t>
                      </a:r>
                    </a:p>
                    <a:p>
                      <a:r>
                        <a:rPr lang="en-GB" sz="1200" baseline="0" dirty="0" smtClean="0"/>
                        <a:t>Compare the NEP with Communism</a:t>
                      </a:r>
                      <a:endParaRPr lang="en-GB" sz="1200" dirty="0"/>
                    </a:p>
                  </a:txBody>
                  <a:tcPr/>
                </a:tc>
                <a:tc>
                  <a:txBody>
                    <a:bodyPr/>
                    <a:lstStyle/>
                    <a:p>
                      <a:endParaRPr lang="en-GB" sz="1200" dirty="0"/>
                    </a:p>
                  </a:txBody>
                  <a:tcPr/>
                </a:tc>
              </a:tr>
              <a:tr h="370840">
                <a:tc>
                  <a:txBody>
                    <a:bodyPr/>
                    <a:lstStyle/>
                    <a:p>
                      <a:pPr algn="ctr">
                        <a:spcAft>
                          <a:spcPts val="0"/>
                        </a:spcAft>
                      </a:pPr>
                      <a:r>
                        <a:rPr lang="en-GB" sz="1200" b="1" dirty="0" smtClean="0">
                          <a:effectLst/>
                          <a:latin typeface="+mn-lt"/>
                          <a:ea typeface="Times New Roman"/>
                        </a:rPr>
                        <a:t>VIII – The death of</a:t>
                      </a:r>
                      <a:r>
                        <a:rPr lang="en-GB" sz="1200" b="1" baseline="0" dirty="0" smtClean="0">
                          <a:effectLst/>
                          <a:latin typeface="+mn-lt"/>
                          <a:ea typeface="Times New Roman"/>
                        </a:rPr>
                        <a:t> Lenin</a:t>
                      </a:r>
                      <a:endParaRPr lang="en-GB" sz="1200" b="1" dirty="0">
                        <a:effectLst/>
                        <a:latin typeface="+mn-lt"/>
                        <a:ea typeface="Times New Roman"/>
                      </a:endParaRPr>
                    </a:p>
                  </a:txBody>
                  <a:tcPr marL="68580" marR="68580" marT="0" marB="0"/>
                </a:tc>
                <a:tc>
                  <a:txBody>
                    <a:bodyPr/>
                    <a:lstStyle/>
                    <a:p>
                      <a:r>
                        <a:rPr lang="en-GB" sz="1200" dirty="0" smtClean="0"/>
                        <a:t>Evaluate the impact of Lenin’s death on Communism</a:t>
                      </a:r>
                    </a:p>
                    <a:p>
                      <a:r>
                        <a:rPr lang="en-GB" sz="1200" dirty="0" smtClean="0"/>
                        <a:t>Explain</a:t>
                      </a:r>
                      <a:r>
                        <a:rPr lang="en-GB" sz="1200" baseline="0" dirty="0" smtClean="0"/>
                        <a:t> what Lenin had wanted for the future of the USSR</a:t>
                      </a:r>
                      <a:endParaRPr lang="en-GB" sz="1200" dirty="0"/>
                    </a:p>
                  </a:txBody>
                  <a:tcPr/>
                </a:tc>
                <a:tc>
                  <a:txBody>
                    <a:bodyPr/>
                    <a:lstStyle/>
                    <a:p>
                      <a:endParaRPr lang="en-GB" sz="1200" dirty="0"/>
                    </a:p>
                  </a:txBody>
                  <a:tcPr/>
                </a:tc>
              </a:tr>
            </a:tbl>
          </a:graphicData>
        </a:graphic>
      </p:graphicFrame>
      <p:pic>
        <p:nvPicPr>
          <p:cNvPr id="8" name="Picture 4"/>
          <p:cNvPicPr>
            <a:picLocks noChangeAspect="1" noChangeArrowheads="1"/>
          </p:cNvPicPr>
          <p:nvPr/>
        </p:nvPicPr>
        <p:blipFill>
          <a:blip r:embed="rId3"/>
          <a:srcRect/>
          <a:stretch>
            <a:fillRect/>
          </a:stretch>
        </p:blipFill>
        <p:spPr bwMode="auto">
          <a:xfrm>
            <a:off x="332656" y="6012160"/>
            <a:ext cx="6264696" cy="235382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20</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92480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dirty="0" smtClean="0">
                          <a:solidFill>
                            <a:schemeClr val="tx1"/>
                          </a:solidFill>
                        </a:rPr>
                        <a:t>Using your own knowledge and the sources below explain why you believe Lenin was or was not the key factor in the success of Communism in Russia.</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200" b="1" i="1" kern="1200" dirty="0" smtClean="0">
                          <a:solidFill>
                            <a:schemeClr val="tx1"/>
                          </a:solidFill>
                          <a:latin typeface="+mn-lt"/>
                          <a:ea typeface="+mn-ea"/>
                          <a:cs typeface="+mn-cs"/>
                        </a:rPr>
                        <a:t>A Bolshevik cartoon published in 1921.  Lenin is shown with a broom.</a:t>
                      </a:r>
                      <a:endParaRPr lang="en-GB" sz="12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lvl="2" algn="r"/>
                      <a:r>
                        <a:rPr lang="en-GB" sz="1200" b="1" dirty="0" smtClean="0"/>
                        <a:t> George </a:t>
                      </a:r>
                      <a:r>
                        <a:rPr lang="en-GB" sz="1200" b="1" dirty="0" err="1" smtClean="0"/>
                        <a:t>Seldes</a:t>
                      </a:r>
                      <a:r>
                        <a:rPr lang="en-GB" sz="1200" b="1" dirty="0" smtClean="0"/>
                        <a:t> wrote about Lenin in his book </a:t>
                      </a:r>
                    </a:p>
                    <a:p>
                      <a:pPr lvl="2" algn="r"/>
                      <a:r>
                        <a:rPr lang="en-GB" sz="1200" b="1" i="1" dirty="0" smtClean="0"/>
                        <a:t>You Can't Print That!</a:t>
                      </a:r>
                      <a:r>
                        <a:rPr lang="en-GB" sz="1200" b="1" dirty="0" smtClean="0"/>
                        <a:t> (1929)</a:t>
                      </a:r>
                    </a:p>
                    <a:p>
                      <a:pPr algn="r"/>
                      <a:r>
                        <a:rPr lang="en-GB" sz="1200" dirty="0" smtClean="0"/>
                        <a:t>Many people trembled when the name of the dictator was mentioned. </a:t>
                      </a:r>
                    </a:p>
                    <a:p>
                      <a:pPr lvl="4" algn="r"/>
                      <a:r>
                        <a:rPr lang="en-GB" sz="1200" dirty="0" smtClean="0"/>
                        <a:t>When we said to the censors, " Lenin himself said this," they laughed. </a:t>
                      </a:r>
                    </a:p>
                    <a:p>
                      <a:pPr lvl="4" algn="r"/>
                      <a:r>
                        <a:rPr lang="en-GB" sz="1200" dirty="0" smtClean="0"/>
                        <a:t>When it served their purposes they added or deleted, and sometimes </a:t>
                      </a:r>
                    </a:p>
                    <a:p>
                      <a:pPr lvl="4" algn="r"/>
                      <a:r>
                        <a:rPr lang="en-GB" sz="1200" dirty="0" smtClean="0"/>
                        <a:t>they suppressed Lenin entirely. When it pleased them they arranged interviews, but for years they did their best to keep the " capitalist" </a:t>
                      </a:r>
                    </a:p>
                    <a:p>
                      <a:pPr lvl="4" algn="r"/>
                      <a:r>
                        <a:rPr lang="en-GB" sz="1200" dirty="0" smtClean="0"/>
                        <a:t>journalists out of Lenin's sight. We heard him, however, at all the big congresses. He reported on foreign and domestic affairs. He never </a:t>
                      </a:r>
                    </a:p>
                    <a:p>
                      <a:pPr lvl="0" algn="r"/>
                      <a:r>
                        <a:rPr lang="en-GB" sz="1200" dirty="0" smtClean="0"/>
                        <a:t>hesitated to acknowledge defeats and failures. But he was always optimistic. My disillusion was profound. I wondered how this man, who has so little magnetism, had come to the fore in a radical environment where spell-binding oratory, silver-tongued climaxes, soap-box repartee, have been the road to success. In battle with his enemies he was uncompromising and without pity. He hated power, knowing its corruption. His political wisdom was great; he understood mob psychology thoroughly but was a little weak in his grasp of individual psychology; he never made a mistake in dealing with the masses but he frequently did in choosing men to share power.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The death of Lenin</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9" name="Picture 8" descr="Picture 003"/>
          <p:cNvPicPr/>
          <p:nvPr/>
        </p:nvPicPr>
        <p:blipFill>
          <a:blip r:embed="rId3" cstate="print"/>
          <a:srcRect/>
          <a:stretch>
            <a:fillRect/>
          </a:stretch>
        </p:blipFill>
        <p:spPr bwMode="auto">
          <a:xfrm>
            <a:off x="61605" y="1331640"/>
            <a:ext cx="2215267" cy="267163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21</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559040"/>
        </p:xfrm>
        <a:graphic>
          <a:graphicData uri="http://schemas.openxmlformats.org/drawingml/2006/table">
            <a:tbl>
              <a:tblPr firstRow="1" bandRow="1">
                <a:tableStyleId>{5C22544A-7EE6-4342-B048-85BDC9FD1C3A}</a:tableStyleId>
              </a:tblPr>
              <a:tblGrid>
                <a:gridCol w="6858000"/>
              </a:tblGrid>
              <a:tr h="205877">
                <a:tc>
                  <a:txBody>
                    <a:bodyPr/>
                    <a:lstStyle/>
                    <a:p>
                      <a:r>
                        <a:rPr lang="en-GB" sz="1200" b="1" dirty="0" smtClean="0">
                          <a:solidFill>
                            <a:schemeClr val="tx1"/>
                          </a:solidFill>
                        </a:rPr>
                        <a:t>Was there a natural successor to Lenin?</a:t>
                      </a:r>
                      <a:endParaRPr lang="en-GB"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200" b="1" dirty="0" smtClean="0"/>
                        <a:t>Using your knowledge of Communism and of Lenin – what do you think he would have wanted for the</a:t>
                      </a:r>
                      <a:r>
                        <a:rPr lang="en-GB" sz="1200" b="1" baseline="0" dirty="0" smtClean="0"/>
                        <a:t> Russian people?</a:t>
                      </a:r>
                      <a:endParaRPr lang="en-GB"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smtClean="0"/>
                        <a:t>              SELF </a:t>
                      </a:r>
                      <a:r>
                        <a:rPr lang="en-GB" sz="1000" b="1" dirty="0" smtClean="0"/>
                        <a:t>/ PEER ASSESSMENT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Evaluate the impact of Lenin’s death on Communism</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p>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Explain what Lenin had wanted for the future of the USSR</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graphicFrame>
        <p:nvGraphicFramePr>
          <p:cNvPr id="10" name="Table 9"/>
          <p:cNvGraphicFramePr>
            <a:graphicFrameLocks noGrp="1"/>
          </p:cNvGraphicFramePr>
          <p:nvPr/>
        </p:nvGraphicFramePr>
        <p:xfrm>
          <a:off x="-99392" y="7236296"/>
          <a:ext cx="7200800" cy="1619673"/>
        </p:xfrm>
        <a:graphic>
          <a:graphicData uri="http://schemas.openxmlformats.org/drawingml/2006/table">
            <a:tbl>
              <a:tblPr firstRow="1" bandRow="1">
                <a:tableStyleId>{5C22544A-7EE6-4342-B048-85BDC9FD1C3A}</a:tableStyleId>
              </a:tblPr>
              <a:tblGrid>
                <a:gridCol w="2232396"/>
                <a:gridCol w="4968404"/>
              </a:tblGrid>
              <a:tr h="539891">
                <a:tc>
                  <a:txBody>
                    <a:bodyPr/>
                    <a:lstStyle/>
                    <a:p>
                      <a:pPr algn="ctr"/>
                      <a:r>
                        <a:rPr lang="en-GB" sz="1100" b="1" dirty="0" smtClean="0">
                          <a:solidFill>
                            <a:schemeClr val="tx1"/>
                          </a:solidFill>
                          <a:latin typeface="Calibri" pitchFamily="34" charset="0"/>
                        </a:rPr>
                        <a:t>Medal</a:t>
                      </a:r>
                    </a:p>
                    <a:p>
                      <a:pPr algn="ctr"/>
                      <a:r>
                        <a:rPr lang="en-GB" sz="1100" b="1" i="1" dirty="0" smtClean="0">
                          <a:solidFill>
                            <a:schemeClr val="tx1"/>
                          </a:solidFill>
                          <a:latin typeface="Calibri" pitchFamily="34" charset="0"/>
                        </a:rPr>
                        <a:t>Positive Comment</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baseline="0" dirty="0" smtClean="0">
                          <a:solidFill>
                            <a:schemeClr val="tx1"/>
                          </a:solidFill>
                          <a:latin typeface="Calibri" pitchFamily="34" charset="0"/>
                        </a:rPr>
                        <a:t>Mission</a:t>
                      </a:r>
                    </a:p>
                    <a:p>
                      <a:pPr algn="ctr"/>
                      <a:r>
                        <a:rPr lang="en-GB" sz="1100" b="1" i="1" baseline="0" dirty="0" smtClean="0">
                          <a:solidFill>
                            <a:schemeClr val="tx1"/>
                          </a:solidFill>
                          <a:latin typeface="Calibri" pitchFamily="34" charset="0"/>
                        </a:rPr>
                        <a:t>Way to Improve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39891">
                <a:tc>
                  <a:txBody>
                    <a:bodyPr/>
                    <a:lstStyle/>
                    <a:p>
                      <a:pPr algn="ctr"/>
                      <a:r>
                        <a:rPr lang="en-GB" sz="1100" b="1" dirty="0" smtClean="0">
                          <a:solidFill>
                            <a:schemeClr val="tx1"/>
                          </a:solidFill>
                          <a:latin typeface="Calibri" pitchFamily="34" charset="0"/>
                        </a:rPr>
                        <a:t>Student</a:t>
                      </a:r>
                      <a:r>
                        <a:rPr lang="en-GB" sz="1100" b="1" baseline="0" dirty="0" smtClean="0">
                          <a:solidFill>
                            <a:schemeClr val="tx1"/>
                          </a:solidFill>
                          <a:latin typeface="Calibri" pitchFamily="34" charset="0"/>
                        </a:rPr>
                        <a:t> Comment</a:t>
                      </a:r>
                    </a:p>
                    <a:p>
                      <a:pPr algn="ctr"/>
                      <a:r>
                        <a:rPr lang="en-GB" sz="1100" b="1" i="1" dirty="0" smtClean="0">
                          <a:solidFill>
                            <a:schemeClr val="tx1"/>
                          </a:solidFill>
                          <a:latin typeface="Calibri" pitchFamily="34" charset="0"/>
                        </a:rPr>
                        <a:t>What will you do next time?</a:t>
                      </a:r>
                      <a:endParaRPr lang="en-GB" sz="11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100" dirty="0" smtClean="0">
                        <a:solidFill>
                          <a:schemeClr val="tx1"/>
                        </a:solidFill>
                        <a:latin typeface="Calibri" pitchFamily="34" charset="0"/>
                      </a:endParaRPr>
                    </a:p>
                    <a:p>
                      <a:pPr algn="ctr"/>
                      <a:endParaRPr lang="en-GB" sz="11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22</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11" name="Rectangle 10"/>
          <p:cNvSpPr/>
          <p:nvPr/>
        </p:nvSpPr>
        <p:spPr>
          <a:xfrm>
            <a:off x="404664" y="251520"/>
            <a:ext cx="5976664" cy="615553"/>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EXTENSION TASK</a:t>
            </a:r>
          </a:p>
          <a:p>
            <a:pPr algn="ctr"/>
            <a:r>
              <a:rPr lang="en-US" sz="1400" b="1"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Does the source fully explain why the Provisional Government failed?</a:t>
            </a:r>
            <a:endParaRPr lang="en-US" sz="14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0" name="Rectangle 9"/>
          <p:cNvSpPr/>
          <p:nvPr/>
        </p:nvSpPr>
        <p:spPr>
          <a:xfrm>
            <a:off x="980728" y="3851920"/>
            <a:ext cx="4680520"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1052736" y="3851920"/>
            <a:ext cx="3471207" cy="276999"/>
          </a:xfrm>
          <a:prstGeom prst="rect">
            <a:avLst/>
          </a:prstGeom>
          <a:noFill/>
        </p:spPr>
        <p:txBody>
          <a:bodyPr wrap="square" rtlCol="0">
            <a:spAutoFit/>
          </a:bodyPr>
          <a:lstStyle/>
          <a:p>
            <a:r>
              <a:rPr lang="en-GB" sz="1200" dirty="0" smtClean="0"/>
              <a:t>Highlight the text that helps to answer the question</a:t>
            </a:r>
            <a:endParaRPr lang="en-GB" sz="1200" dirty="0"/>
          </a:p>
        </p:txBody>
      </p:sp>
      <p:sp>
        <p:nvSpPr>
          <p:cNvPr id="13" name="Rectangle 12"/>
          <p:cNvSpPr/>
          <p:nvPr/>
        </p:nvSpPr>
        <p:spPr>
          <a:xfrm>
            <a:off x="476672" y="2699792"/>
            <a:ext cx="5688632" cy="38164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0" y="1619672"/>
            <a:ext cx="6093296" cy="461665"/>
          </a:xfrm>
          <a:prstGeom prst="rect">
            <a:avLst/>
          </a:prstGeom>
          <a:noFill/>
        </p:spPr>
        <p:txBody>
          <a:bodyPr wrap="square" rtlCol="0">
            <a:spAutoFit/>
          </a:bodyPr>
          <a:lstStyle/>
          <a:p>
            <a:pPr lvl="0"/>
            <a:r>
              <a:rPr lang="en-GB" sz="1200" dirty="0" smtClean="0"/>
              <a:t>What other reasons are there to explain why the Provisional Government failed? </a:t>
            </a:r>
            <a:endParaRPr lang="en-GB" sz="1200" dirty="0" smtClean="0"/>
          </a:p>
          <a:p>
            <a:endParaRPr lang="en-GB" sz="1200" dirty="0"/>
          </a:p>
        </p:txBody>
      </p:sp>
      <p:sp>
        <p:nvSpPr>
          <p:cNvPr id="15" name="Rectangle 14"/>
          <p:cNvSpPr/>
          <p:nvPr/>
        </p:nvSpPr>
        <p:spPr>
          <a:xfrm>
            <a:off x="-27384" y="1619672"/>
            <a:ext cx="6885384" cy="62646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548680" y="2699792"/>
            <a:ext cx="4077555" cy="276999"/>
          </a:xfrm>
          <a:prstGeom prst="rect">
            <a:avLst/>
          </a:prstGeom>
          <a:noFill/>
        </p:spPr>
        <p:txBody>
          <a:bodyPr wrap="square" rtlCol="0">
            <a:spAutoFit/>
          </a:bodyPr>
          <a:lstStyle/>
          <a:p>
            <a:r>
              <a:rPr lang="en-GB" sz="1200" dirty="0" smtClean="0"/>
              <a:t>What </a:t>
            </a:r>
            <a:r>
              <a:rPr lang="en-GB" sz="1200" dirty="0" smtClean="0"/>
              <a:t>own knowledge can you add to this statement?</a:t>
            </a:r>
            <a:endParaRPr lang="en-GB" sz="1200" dirty="0"/>
          </a:p>
        </p:txBody>
      </p:sp>
      <p:pic>
        <p:nvPicPr>
          <p:cNvPr id="1026" name="Picture 2"/>
          <p:cNvPicPr>
            <a:picLocks noChangeAspect="1" noChangeArrowheads="1"/>
          </p:cNvPicPr>
          <p:nvPr/>
        </p:nvPicPr>
        <p:blipFill>
          <a:blip r:embed="rId3"/>
          <a:srcRect/>
          <a:stretch>
            <a:fillRect/>
          </a:stretch>
        </p:blipFill>
        <p:spPr bwMode="auto">
          <a:xfrm>
            <a:off x="1052736" y="4067944"/>
            <a:ext cx="4552421" cy="8640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391186"/>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23</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323528"/>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pPr lvl="0"/>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 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rPr>
                        <a:t>ATL</a:t>
                      </a:r>
                      <a:endParaRPr lang="en-GB" sz="1200" b="1"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3"/>
          <p:cNvPicPr>
            <a:picLocks noChangeAspect="1" noChangeArrowheads="1"/>
          </p:cNvPicPr>
          <p:nvPr/>
        </p:nvPicPr>
        <p:blipFill>
          <a:blip r:embed="rId3"/>
          <a:srcRect/>
          <a:stretch>
            <a:fillRect/>
          </a:stretch>
        </p:blipFill>
        <p:spPr bwMode="auto">
          <a:xfrm>
            <a:off x="0" y="251520"/>
            <a:ext cx="6858000" cy="5253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B28ACB0-06FD-4C14-90E3-462A5BC4890E}" type="slidenum">
              <a:rPr lang="en-GB" smtClean="0"/>
              <a:pPr/>
              <a:t>3</a:t>
            </a:fld>
            <a:endParaRPr lang="en-GB"/>
          </a:p>
        </p:txBody>
      </p:sp>
      <p:sp>
        <p:nvSpPr>
          <p:cNvPr id="5" name="TextBox 4"/>
          <p:cNvSpPr txBox="1"/>
          <p:nvPr/>
        </p:nvSpPr>
        <p:spPr>
          <a:xfrm>
            <a:off x="476672" y="450927"/>
            <a:ext cx="5976664" cy="369332"/>
          </a:xfrm>
          <a:prstGeom prst="rect">
            <a:avLst/>
          </a:prstGeom>
          <a:noFill/>
        </p:spPr>
        <p:txBody>
          <a:bodyPr wrap="square" rtlCol="0">
            <a:spAutoFit/>
          </a:bodyPr>
          <a:lstStyle/>
          <a:p>
            <a:endParaRPr lang="en-GB" dirty="0"/>
          </a:p>
        </p:txBody>
      </p:sp>
      <p:graphicFrame>
        <p:nvGraphicFramePr>
          <p:cNvPr id="6" name="Table 5"/>
          <p:cNvGraphicFramePr>
            <a:graphicFrameLocks noGrp="1"/>
          </p:cNvGraphicFramePr>
          <p:nvPr/>
        </p:nvGraphicFramePr>
        <p:xfrm>
          <a:off x="332656" y="683576"/>
          <a:ext cx="6048672" cy="7704847"/>
        </p:xfrm>
        <a:graphic>
          <a:graphicData uri="http://schemas.openxmlformats.org/drawingml/2006/table">
            <a:tbl>
              <a:tblPr/>
              <a:tblGrid>
                <a:gridCol w="1944216"/>
                <a:gridCol w="4104456"/>
              </a:tblGrid>
              <a:tr h="27001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KEY WORD</a:t>
                      </a:r>
                    </a:p>
                  </a:txBody>
                  <a:tcPr marL="20053" marR="20053" marT="0" marB="0" anchor="ct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8004175" algn="l"/>
                        </a:tabLst>
                      </a:pPr>
                      <a:r>
                        <a:rPr kumimoji="0" lang="en-GB" sz="1200" b="1" i="0" u="none" strike="noStrike" cap="none" normalizeH="0" baseline="0" dirty="0" smtClean="0">
                          <a:ln>
                            <a:noFill/>
                          </a:ln>
                          <a:solidFill>
                            <a:schemeClr val="tx1"/>
                          </a:solidFill>
                          <a:effectLst/>
                          <a:latin typeface="+mn-lt"/>
                          <a:cs typeface="Times New Roman" pitchFamily="18" charset="0"/>
                        </a:rPr>
                        <a:t>MEANING</a:t>
                      </a:r>
                    </a:p>
                  </a:txBody>
                  <a:tcPr marL="20053" marR="2005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defRPr/>
                      </a:pPr>
                      <a:endParaRPr lang="en-GB" sz="1200" dirty="0" smtClean="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algn="ctr"/>
                      <a:endParaRPr lang="en-GB" sz="1200" dirty="0">
                        <a:latin typeface="+mn-lt"/>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955">
                <a:tc>
                  <a:txBody>
                    <a:bodyPr/>
                    <a:lstStyle/>
                    <a:p>
                      <a:pPr marL="228600" marR="0" lvl="0" indent="-228600" algn="ctr" defTabSz="914400" rtl="0" eaLnBrk="1" fontAlgn="base" latinLnBrk="0" hangingPunct="1">
                        <a:lnSpc>
                          <a:spcPct val="100000"/>
                        </a:lnSpc>
                        <a:spcBef>
                          <a:spcPct val="0"/>
                        </a:spcBef>
                        <a:spcAft>
                          <a:spcPct val="0"/>
                        </a:spcAft>
                        <a:buClrTx/>
                        <a:buSzTx/>
                        <a:buFont typeface="Wingdings" pitchFamily="2" charset="2"/>
                        <a:buNone/>
                        <a:tabLst>
                          <a:tab pos="8004175" algn="l"/>
                        </a:tabLst>
                      </a:pPr>
                      <a:endParaRPr kumimoji="0" lang="en-GB" sz="1200" b="1" i="0" u="none" strike="noStrike" cap="none" normalizeH="0" baseline="0" dirty="0" smtClean="0">
                        <a:ln>
                          <a:noFill/>
                        </a:ln>
                        <a:solidFill>
                          <a:schemeClr val="tx1"/>
                        </a:solidFill>
                        <a:effectLst/>
                        <a:latin typeface="+mn-lt"/>
                        <a:cs typeface="Times New Roman" pitchFamily="18" charset="0"/>
                      </a:endParaRPr>
                    </a:p>
                  </a:txBody>
                  <a:tcPr marL="20053" marR="20053" marT="0" marB="0"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ü"/>
                        <a:tabLst>
                          <a:tab pos="166688" algn="l"/>
                          <a:tab pos="8004175" algn="l"/>
                        </a:tabLst>
                      </a:pPr>
                      <a:endParaRPr kumimoji="0" lang="en-GB" sz="1200" b="0" i="0" u="none" strike="noStrike" cap="none" normalizeH="0" baseline="0" dirty="0" smtClean="0">
                        <a:ln>
                          <a:noFill/>
                        </a:ln>
                        <a:solidFill>
                          <a:schemeClr val="tx1"/>
                        </a:solidFill>
                        <a:effectLst/>
                        <a:latin typeface="+mn-lt"/>
                        <a:cs typeface="Arial" pitchFamily="34" charset="0"/>
                      </a:endParaRPr>
                    </a:p>
                  </a:txBody>
                  <a:tcPr marL="20053" marR="20053"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Footer Placeholder 4"/>
          <p:cNvSpPr>
            <a:spLocks noGrp="1"/>
          </p:cNvSpPr>
          <p:nvPr>
            <p:ph type="ftr" sz="quarter" idx="11"/>
          </p:nvPr>
        </p:nvSpPr>
        <p:spPr>
          <a:xfrm>
            <a:off x="0" y="0"/>
            <a:ext cx="6858000" cy="323528"/>
          </a:xfrm>
        </p:spPr>
        <p:txBody>
          <a:bodyPr/>
          <a:lstStyle/>
          <a:p>
            <a:r>
              <a:rPr lang="en-GB" sz="1000" b="1" dirty="0" smtClean="0"/>
              <a:t>RUSSIA IN REVOLUTION 1917-1924	GLOSSARY</a:t>
            </a:r>
            <a:endParaRPr lang="en-GB" sz="1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4</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               </a:t>
                      </a:r>
                      <a:r>
                        <a:rPr lang="en-GB" sz="1000" b="1" dirty="0" smtClean="0"/>
                        <a:t>Vladimir Lenin (political</a:t>
                      </a:r>
                      <a:r>
                        <a:rPr lang="en-GB" sz="1000" b="1" baseline="0" dirty="0" smtClean="0"/>
                        <a:t> leader of the Bolshevik Party</a:t>
                      </a:r>
                      <a:r>
                        <a:rPr lang="en-GB" sz="1000" b="1" dirty="0" smtClean="0"/>
                        <a: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dirty="0" smtClean="0"/>
                        <a:t>               </a:t>
                      </a:r>
                      <a:r>
                        <a:rPr lang="en-GB" sz="1000" b="1" dirty="0" smtClean="0"/>
                        <a:t>Throughout 1917, how popular were</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r>
                        <a:rPr lang="en-GB" sz="1000" b="1" dirty="0" smtClean="0"/>
                        <a:t>                                                the Bolsheviks                                                                                the Soviet</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APR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SEPT</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solidFill>
                            <a:schemeClr val="tx1"/>
                          </a:solidFill>
                        </a:rPr>
                        <a:t>            What was the April Thesis?</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solidFill>
                            <a:schemeClr val="tx1"/>
                          </a:solidFill>
                        </a:rPr>
                        <a:t>           </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baseline="0" dirty="0" smtClean="0">
                          <a:solidFill>
                            <a:schemeClr val="tx1"/>
                          </a:solidFill>
                        </a:rPr>
                        <a:t>            </a:t>
                      </a:r>
                      <a:r>
                        <a:rPr lang="en-GB" sz="1000" b="1" dirty="0" smtClean="0">
                          <a:solidFill>
                            <a:schemeClr val="tx1"/>
                          </a:solidFill>
                        </a:rPr>
                        <a:t>What were the July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solidFill>
                            <a:schemeClr val="tx1"/>
                          </a:solidFill>
                        </a:rPr>
                        <a:t>          </a:t>
                      </a:r>
                      <a:r>
                        <a:rPr lang="en-GB" sz="1000" b="1" baseline="0" dirty="0" smtClean="0">
                          <a:solidFill>
                            <a:schemeClr val="tx1"/>
                          </a:solidFill>
                        </a:rPr>
                        <a:t> </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solidFill>
                            <a:schemeClr val="tx1"/>
                          </a:solidFill>
                        </a:rPr>
                        <a:t>            What was the </a:t>
                      </a:r>
                      <a:r>
                        <a:rPr lang="en-GB" sz="1000" b="1" dirty="0" err="1" smtClean="0">
                          <a:solidFill>
                            <a:schemeClr val="tx1"/>
                          </a:solidFill>
                        </a:rPr>
                        <a:t>Kornilov</a:t>
                      </a:r>
                      <a:r>
                        <a:rPr lang="en-GB" sz="1000" b="1" dirty="0" smtClean="0">
                          <a:solidFill>
                            <a:schemeClr val="tx1"/>
                          </a:solidFill>
                        </a:rPr>
                        <a:t> Affair</a:t>
                      </a:r>
                      <a:r>
                        <a:rPr lang="en-GB" sz="1000" b="1" baseline="0" dirty="0" smtClean="0">
                          <a:solidFill>
                            <a:schemeClr val="tx1"/>
                          </a:solidFill>
                        </a:rPr>
                        <a:t> in August?</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818" name="Picture 2" descr="http://t1.gstatic.com/images?q=tbn:ANd9GcT67OiulWNZPG3ktTEAnDGG1GXLUfC68dQEM5m8GdaESHf3lDi8iA"/>
          <p:cNvPicPr>
            <a:picLocks noChangeAspect="1" noChangeArrowheads="1"/>
          </p:cNvPicPr>
          <p:nvPr/>
        </p:nvPicPr>
        <p:blipFill>
          <a:blip r:embed="rId3"/>
          <a:srcRect/>
          <a:stretch>
            <a:fillRect/>
          </a:stretch>
        </p:blipFill>
        <p:spPr bwMode="auto">
          <a:xfrm>
            <a:off x="494680" y="1005036"/>
            <a:ext cx="1350144" cy="1443776"/>
          </a:xfrm>
          <a:prstGeom prst="rect">
            <a:avLst/>
          </a:prstGeom>
          <a:noFill/>
        </p:spPr>
      </p:pic>
      <p:sp>
        <p:nvSpPr>
          <p:cNvPr id="14" name="Oval Callout 13"/>
          <p:cNvSpPr/>
          <p:nvPr/>
        </p:nvSpPr>
        <p:spPr>
          <a:xfrm>
            <a:off x="2708920" y="899592"/>
            <a:ext cx="3168352" cy="1152128"/>
          </a:xfrm>
          <a:prstGeom prst="wedgeEllipseCallout">
            <a:avLst>
              <a:gd name="adj1" fmla="val -82687"/>
              <a:gd name="adj2" fmla="val 3639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92795" y="4824027"/>
            <a:ext cx="3672410"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5</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8046720"/>
        </p:xfrm>
        <a:graphic>
          <a:graphicData uri="http://schemas.openxmlformats.org/drawingml/2006/table">
            <a:tbl>
              <a:tblPr firstRow="1" bandRow="1">
                <a:tableStyleId>{5C22544A-7EE6-4342-B048-85BDC9FD1C3A}</a:tableStyleId>
              </a:tblPr>
              <a:tblGrid>
                <a:gridCol w="6858000"/>
              </a:tblGrid>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algn="r"/>
                      <a:r>
                        <a:rPr lang="en-GB" sz="1000" b="1" dirty="0" smtClean="0"/>
                        <a:t>Alexander Kerensky (</a:t>
                      </a:r>
                      <a:r>
                        <a:rPr lang="en-GB" sz="1000" b="1" baseline="0" dirty="0" smtClean="0"/>
                        <a:t>leader of the Provisional Government</a:t>
                      </a:r>
                      <a:r>
                        <a:rPr lang="en-GB" sz="1000" b="1" dirty="0" smtClean="0"/>
                        <a:t>) </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The Provisional Government                                                                  The Tsar and his family</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MAR</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baseline="0" dirty="0" smtClean="0"/>
                        <a:t>                           </a:t>
                      </a: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0" baseline="0" dirty="0" smtClean="0"/>
                        <a:t>APR </a:t>
                      </a:r>
                      <a:endParaRPr lang="en-GB" sz="1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MAY</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JUNE</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t>JULY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AUG</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dirty="0" smtClean="0"/>
                        <a:t>SEP</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Explain</a:t>
                      </a:r>
                      <a:r>
                        <a:rPr lang="en-GB" sz="1000" b="1" baseline="0" dirty="0" smtClean="0"/>
                        <a:t> which factor enabled the Bolsheviks to become more popular throughout 1917</a:t>
                      </a:r>
                      <a:endParaRPr lang="en-GB" sz="10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r>
                        <a:rPr lang="en-GB" sz="1000" b="1" dirty="0" smtClean="0"/>
                        <a:t>            Why might the British have been so opposed to Lenin</a:t>
                      </a:r>
                      <a:r>
                        <a:rPr lang="en-GB" sz="1000" b="1" baseline="0" dirty="0" smtClean="0"/>
                        <a:t> and his April Thesis and yet so supportive of Kerensky?</a:t>
                      </a:r>
                      <a:endParaRPr lang="en-GB"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Rectangle 14"/>
          <p:cNvSpPr/>
          <p:nvPr/>
        </p:nvSpPr>
        <p:spPr>
          <a:xfrm>
            <a:off x="0" y="755576"/>
            <a:ext cx="7101408"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rot="5400000">
            <a:off x="-4005572" y="4410236"/>
            <a:ext cx="882047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34822" name="Picture 6"/>
          <p:cNvPicPr>
            <a:picLocks noChangeAspect="1" noChangeArrowheads="1"/>
          </p:cNvPicPr>
          <p:nvPr/>
        </p:nvPicPr>
        <p:blipFill>
          <a:blip r:embed="rId3"/>
          <a:srcRect/>
          <a:stretch>
            <a:fillRect/>
          </a:stretch>
        </p:blipFill>
        <p:spPr bwMode="auto">
          <a:xfrm>
            <a:off x="5373216" y="786492"/>
            <a:ext cx="1152128" cy="1711909"/>
          </a:xfrm>
          <a:prstGeom prst="rect">
            <a:avLst/>
          </a:prstGeom>
          <a:noFill/>
          <a:ln w="9525">
            <a:noFill/>
            <a:miter lim="800000"/>
            <a:headEnd/>
            <a:tailEnd/>
          </a:ln>
        </p:spPr>
      </p:pic>
      <p:sp>
        <p:nvSpPr>
          <p:cNvPr id="13" name="Rectangle 12"/>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14" name="Oval Callout 13"/>
          <p:cNvSpPr/>
          <p:nvPr/>
        </p:nvSpPr>
        <p:spPr>
          <a:xfrm>
            <a:off x="548680" y="755576"/>
            <a:ext cx="3888432" cy="1512168"/>
          </a:xfrm>
          <a:prstGeom prst="wedgeEllipseCallout">
            <a:avLst>
              <a:gd name="adj1" fmla="val 77700"/>
              <a:gd name="adj2" fmla="val 297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p:nvCxnSpPr>
        <p:spPr>
          <a:xfrm rot="16200000" flipH="1">
            <a:off x="1592796" y="4824028"/>
            <a:ext cx="3672408" cy="3"/>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6</a:t>
            </a:fld>
            <a:endParaRPr lang="en-GB" sz="1050" b="1" dirty="0"/>
          </a:p>
        </p:txBody>
      </p:sp>
      <p:sp>
        <p:nvSpPr>
          <p:cNvPr id="5" name="Footer Placeholder 4"/>
          <p:cNvSpPr>
            <a:spLocks noGrp="1"/>
          </p:cNvSpPr>
          <p:nvPr>
            <p:ph type="ftr" sz="quarter" idx="11"/>
          </p:nvPr>
        </p:nvSpPr>
        <p:spPr>
          <a:xfrm>
            <a:off x="0" y="35496"/>
            <a:ext cx="6858000" cy="323528"/>
          </a:xfrm>
        </p:spPr>
        <p:txBody>
          <a:bodyPr/>
          <a:lstStyle/>
          <a:p>
            <a:r>
              <a:rPr lang="en-GB" sz="1000" b="1" dirty="0" smtClean="0"/>
              <a:t>RUSSIA IN REVOLUTION 1917-1924</a:t>
            </a:r>
            <a:endParaRPr lang="en-GB" sz="1000" b="1" dirty="0"/>
          </a:p>
        </p:txBody>
      </p:sp>
      <p:sp>
        <p:nvSpPr>
          <p:cNvPr id="9" name="TextBox 8"/>
          <p:cNvSpPr txBox="1"/>
          <p:nvPr/>
        </p:nvSpPr>
        <p:spPr>
          <a:xfrm>
            <a:off x="44624" y="755576"/>
            <a:ext cx="6813376" cy="1938992"/>
          </a:xfrm>
          <a:prstGeom prst="rect">
            <a:avLst/>
          </a:prstGeom>
          <a:solidFill>
            <a:schemeClr val="bg1"/>
          </a:solidFill>
        </p:spPr>
        <p:txBody>
          <a:bodyPr wrap="square" rtlCol="0">
            <a:spAutoFit/>
          </a:bodyPr>
          <a:lstStyle/>
          <a:p>
            <a:r>
              <a:rPr lang="en-GB" sz="1200" b="1" i="1" dirty="0" smtClean="0"/>
              <a:t>General Peter </a:t>
            </a:r>
            <a:r>
              <a:rPr lang="en-GB" sz="1200" b="1" i="1" dirty="0" err="1" smtClean="0"/>
              <a:t>Wrangel</a:t>
            </a:r>
            <a:r>
              <a:rPr lang="en-GB" sz="1200" b="1" i="1" dirty="0" smtClean="0"/>
              <a:t> went to St. Petersburg after the February Revolution and the creation of the Provisional Government.</a:t>
            </a:r>
          </a:p>
          <a:p>
            <a:r>
              <a:rPr lang="en-GB" sz="1200" dirty="0" smtClean="0"/>
              <a:t>The first thing I noticed in Petersburg was the profusion of red ribbon. Everyone was decorated with it, not only soldiers, but students, chauffeurs, cab-drivers, middle-class folk, women, children, and many officers. Men of some account, such as old generals and former aides-de-camp to the Tsar, wore it too.</a:t>
            </a:r>
          </a:p>
          <a:p>
            <a:r>
              <a:rPr lang="en-GB" sz="1200" dirty="0" smtClean="0"/>
              <a:t>I expressed my astonishment to an old comrade of mine at seeing him thus adorned. He tried to laugh it off, and said jokingly: "Why, my dear fellow, don't you know that it's the latest fashion?"</a:t>
            </a:r>
          </a:p>
          <a:p>
            <a:r>
              <a:rPr lang="en-GB" sz="1200" dirty="0" smtClean="0"/>
              <a:t>I considered this ridiculous adornment absolutely useless. Throughout my stay in the capital I wore the </a:t>
            </a:r>
            <a:r>
              <a:rPr lang="en-GB" sz="1200" dirty="0" err="1" smtClean="0"/>
              <a:t>Tsarevich's</a:t>
            </a:r>
            <a:r>
              <a:rPr lang="en-GB" sz="1200" dirty="0" smtClean="0"/>
              <a:t> badge, the distinguishing mark of my old regiment, on my epaulettes, and, of course, I wore no red rag.</a:t>
            </a:r>
            <a:endParaRPr lang="en-GB" sz="1200" dirty="0"/>
          </a:p>
        </p:txBody>
      </p:sp>
      <p:sp>
        <p:nvSpPr>
          <p:cNvPr id="11" name="TextBox 10"/>
          <p:cNvSpPr txBox="1"/>
          <p:nvPr/>
        </p:nvSpPr>
        <p:spPr>
          <a:xfrm>
            <a:off x="0" y="7322820"/>
            <a:ext cx="6813376" cy="1569660"/>
          </a:xfrm>
          <a:prstGeom prst="rect">
            <a:avLst/>
          </a:prstGeom>
          <a:solidFill>
            <a:schemeClr val="bg1"/>
          </a:solidFill>
        </p:spPr>
        <p:txBody>
          <a:bodyPr wrap="square" rtlCol="0">
            <a:spAutoFit/>
          </a:bodyPr>
          <a:lstStyle/>
          <a:p>
            <a:r>
              <a:rPr lang="en-GB" sz="1200" b="1" i="1" dirty="0" smtClean="0"/>
              <a:t>Edward T. </a:t>
            </a:r>
            <a:r>
              <a:rPr lang="en-GB" sz="1200" b="1" i="1" dirty="0" err="1" smtClean="0"/>
              <a:t>Heald</a:t>
            </a:r>
            <a:r>
              <a:rPr lang="en-GB" sz="1200" b="1" i="1" dirty="0" smtClean="0"/>
              <a:t>, letter to his wife (2nd May, 1917)</a:t>
            </a:r>
          </a:p>
          <a:p>
            <a:r>
              <a:rPr lang="en-GB" sz="1200" dirty="0" smtClean="0"/>
              <a:t>The sudden burst of radical propaganda, which has developed during the past week, is attributed to a man named Lenin who has just arrived from Switzerland. He came through Germany, and rumour is that he was banqueted by Emperor Wilhelm. As he entered the country through Finland, he harangued the soldiers and workingmen along the way with the most revolutionary propaganda. One of the Americans who came through on the same train told us how disheartening it was. Lenin's first words when he got off the train at Petrograd were "Hail to the Civil war." God knows what a task the Provisional Government has on hand without adding the trouble that such a firebrand can create.</a:t>
            </a:r>
            <a:endParaRPr lang="en-GB" dirty="0"/>
          </a:p>
        </p:txBody>
      </p:sp>
      <p:cxnSp>
        <p:nvCxnSpPr>
          <p:cNvPr id="14" name="Straight Connector 13"/>
          <p:cNvCxnSpPr/>
          <p:nvPr/>
        </p:nvCxnSpPr>
        <p:spPr>
          <a:xfrm>
            <a:off x="0" y="2699792"/>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4355976"/>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0" y="2771800"/>
            <a:ext cx="6858000" cy="1569660"/>
          </a:xfrm>
          <a:prstGeom prst="rect">
            <a:avLst/>
          </a:prstGeom>
          <a:noFill/>
        </p:spPr>
        <p:txBody>
          <a:bodyPr wrap="square" rtlCol="0">
            <a:spAutoFit/>
          </a:bodyPr>
          <a:lstStyle/>
          <a:p>
            <a:r>
              <a:rPr lang="en-GB" sz="1200" b="1" i="1" dirty="0" smtClean="0"/>
              <a:t>Soon after the February Revolution the journalist Harold Williams interviewed Alexander Kerensky.</a:t>
            </a:r>
          </a:p>
          <a:p>
            <a:r>
              <a:rPr lang="en-GB" sz="1200" dirty="0" smtClean="0"/>
              <a:t>Last week's ridiculous manifesto (Order No 1), issued in the name of the Council of Workmen's Deputies (the Soviet), calling on the soldiers not to obey their officers, Kerensky sharply characterized as an act of provocation. There had been a few instances of grave disturbance of discipline, but the Minister was confident that this phase would soon pass, together with the other eccentricities. He declared: "The general effect of the liberation will, I am convinced, be to give an immense uplift to the spirit of the troops, and so to shorten the war. We are for iron discipline in working hours, but out of working hours we want the soldiers to feel they are also free men.”</a:t>
            </a:r>
          </a:p>
        </p:txBody>
      </p:sp>
      <p:sp>
        <p:nvSpPr>
          <p:cNvPr id="19" name="TextBox 18"/>
          <p:cNvSpPr txBox="1"/>
          <p:nvPr/>
        </p:nvSpPr>
        <p:spPr>
          <a:xfrm>
            <a:off x="0" y="4451791"/>
            <a:ext cx="6858000" cy="1200329"/>
          </a:xfrm>
          <a:prstGeom prst="rect">
            <a:avLst/>
          </a:prstGeom>
          <a:noFill/>
        </p:spPr>
        <p:txBody>
          <a:bodyPr wrap="square" rtlCol="0">
            <a:spAutoFit/>
          </a:bodyPr>
          <a:lstStyle/>
          <a:p>
            <a:r>
              <a:rPr lang="en-GB" sz="1200" b="1" i="1" dirty="0" smtClean="0"/>
              <a:t>Harold Williams, Daily Chronicle (4th March, 1917)</a:t>
            </a:r>
          </a:p>
          <a:p>
            <a:r>
              <a:rPr lang="en-GB" sz="1200" dirty="0" smtClean="0"/>
              <a:t>The Council of Workmen's and Soldiers' Deputies (the Soviet) is now an unwieldy body of over a thousand members elected by the workmen of all the factories and the soldiers of each company of the insurgent regiments. This body is swayed by Socialists, some of whom are moderate and reasonable, and realize all the complexity of the present situation, while others are extremists who are eager to give immediate effect to their doctrines. </a:t>
            </a:r>
          </a:p>
        </p:txBody>
      </p:sp>
      <p:sp>
        <p:nvSpPr>
          <p:cNvPr id="20" name="Rectangle 19"/>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April to October 1917</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sp>
        <p:nvSpPr>
          <p:cNvPr id="22" name="TextBox 21"/>
          <p:cNvSpPr txBox="1"/>
          <p:nvPr/>
        </p:nvSpPr>
        <p:spPr>
          <a:xfrm>
            <a:off x="0" y="5790327"/>
            <a:ext cx="6858000" cy="1661993"/>
          </a:xfrm>
          <a:prstGeom prst="rect">
            <a:avLst/>
          </a:prstGeom>
          <a:noFill/>
        </p:spPr>
        <p:txBody>
          <a:bodyPr wrap="square" rtlCol="0">
            <a:spAutoFit/>
          </a:bodyPr>
          <a:lstStyle/>
          <a:p>
            <a:r>
              <a:rPr lang="en-GB" sz="1200" b="1" i="1" dirty="0" smtClean="0"/>
              <a:t>After meeting George Lvov, the British diplomat, George Buchanan, sent a report on their discussions to the Foreign Office (8th April, 1917)</a:t>
            </a:r>
          </a:p>
          <a:p>
            <a:r>
              <a:rPr lang="en-GB" sz="1200" dirty="0" smtClean="0"/>
              <a:t>Lvov does not favour the idea of taking strong measures at present, either against the Soviet or the Socialist propaganda in the army. On my telling him that the Government would never be masters of the situation so long as they allowed themselves to be dictated to by a rival organization, he said that the Soviet would die a natural death, that the present agitation in the army would pass, and that the army would then be in a better position to help the Allies to win the war than it would have been under the old regime. </a:t>
            </a:r>
          </a:p>
          <a:p>
            <a:endParaRPr lang="en-GB" dirty="0"/>
          </a:p>
        </p:txBody>
      </p:sp>
      <p:cxnSp>
        <p:nvCxnSpPr>
          <p:cNvPr id="23" name="Straight Connector 22"/>
          <p:cNvCxnSpPr/>
          <p:nvPr/>
        </p:nvCxnSpPr>
        <p:spPr>
          <a:xfrm>
            <a:off x="-27384" y="5722540"/>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4624" y="7234708"/>
            <a:ext cx="68580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7</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sp>
        <p:nvSpPr>
          <p:cNvPr id="7" name="Rectangle 6"/>
          <p:cNvSpPr/>
          <p:nvPr/>
        </p:nvSpPr>
        <p:spPr>
          <a:xfrm>
            <a:off x="404664" y="251520"/>
            <a:ext cx="5976664" cy="461665"/>
          </a:xfrm>
          <a:prstGeom prst="rect">
            <a:avLst/>
          </a:prstGeom>
          <a:noFill/>
        </p:spPr>
        <p:txBody>
          <a:bodyPr wrap="square" lIns="91440" tIns="45720" rIns="91440" bIns="45720">
            <a:spAutoFit/>
          </a:bodyPr>
          <a:lstStyle/>
          <a:p>
            <a:r>
              <a:rPr lang="en-US" sz="1200"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LO 	To reca</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ll the April Thesis		</a:t>
            </a:r>
          </a:p>
          <a:p>
            <a:r>
              <a:rPr lang="en-US" sz="120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	</a:t>
            </a:r>
            <a:r>
              <a:rPr lang="en-US" sz="120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Explain the reasons for the collapse of the Provisional Government</a:t>
            </a:r>
            <a:endParaRPr lang="en-US" sz="1200"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cxnSp>
        <p:nvCxnSpPr>
          <p:cNvPr id="14" name="Straight Connector 13"/>
          <p:cNvCxnSpPr/>
          <p:nvPr/>
        </p:nvCxnSpPr>
        <p:spPr>
          <a:xfrm>
            <a:off x="0" y="2771800"/>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7384" y="5218484"/>
            <a:ext cx="6858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384" y="6730652"/>
            <a:ext cx="6858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7384" y="755576"/>
            <a:ext cx="6785992" cy="1938992"/>
          </a:xfrm>
          <a:prstGeom prst="rect">
            <a:avLst/>
          </a:prstGeom>
          <a:solidFill>
            <a:schemeClr val="bg1"/>
          </a:solidFill>
        </p:spPr>
        <p:txBody>
          <a:bodyPr wrap="square" rtlCol="0">
            <a:spAutoFit/>
          </a:bodyPr>
          <a:lstStyle/>
          <a:p>
            <a:r>
              <a:rPr lang="en-GB" sz="1200" b="1" i="1" dirty="0" smtClean="0"/>
              <a:t>Albert Rhys Williams described the arrival of troops to put down the Bolshevik uprising in July, 1917, in his book, Through the Russian Revolution.</a:t>
            </a:r>
          </a:p>
          <a:p>
            <a:r>
              <a:rPr lang="en-GB" sz="1200" dirty="0" smtClean="0"/>
              <a:t>On the third day the troops arrive. Bicycle battalions, the reserve regiments, and then the long grim lines of horsemen, the sun glancing on the tips of their lances. They are the Cossacks, ancient foes of the revolutionists, bring dread to the workers and the joy to the bourgeoisie. The avenues are filled now with well-dressed throngs cheering the Cossacks, crying "Shoot the rabble". "String up the Bolsheviks". </a:t>
            </a:r>
          </a:p>
          <a:p>
            <a:r>
              <a:rPr lang="en-GB" sz="1200" dirty="0" smtClean="0"/>
              <a:t>A wave of reaction runs through the city. Insurgent regiments are disarmed. The death penalty is restored. The Bolshevik papers are suppressed. Forged documents attesting the Bolsheviks as German agents are handled to the press. Leaders like Trotsky and Kollontai are thrown into prison. Lenin and Zinoviev are driven into hiding. In all quarters sudden seizures, assaults and murder of workingmen.</a:t>
            </a:r>
            <a:endParaRPr lang="en-GB" sz="1200" dirty="0"/>
          </a:p>
        </p:txBody>
      </p:sp>
      <p:sp>
        <p:nvSpPr>
          <p:cNvPr id="17" name="TextBox 16"/>
          <p:cNvSpPr txBox="1"/>
          <p:nvPr/>
        </p:nvSpPr>
        <p:spPr>
          <a:xfrm>
            <a:off x="44624" y="2839740"/>
            <a:ext cx="6813376" cy="2308324"/>
          </a:xfrm>
          <a:prstGeom prst="rect">
            <a:avLst/>
          </a:prstGeom>
          <a:solidFill>
            <a:schemeClr val="bg1"/>
          </a:solidFill>
        </p:spPr>
        <p:txBody>
          <a:bodyPr wrap="square" rtlCol="0">
            <a:spAutoFit/>
          </a:bodyPr>
          <a:lstStyle/>
          <a:p>
            <a:r>
              <a:rPr lang="en-GB" sz="1200" b="1" i="1" dirty="0" smtClean="0"/>
              <a:t>During the summer of 1917 George Buchanan became concerned about the survival of the Provisional Government.</a:t>
            </a:r>
          </a:p>
          <a:p>
            <a:r>
              <a:rPr lang="en-GB" sz="1200" dirty="0" smtClean="0"/>
              <a:t>The Russian idea of liberty is to take things easily, to claim double wages, to demonstrate in the streets, and to waste time in talking and in passing resolutions at public meetings. Ministers are working themselves to death, and have the best intentions; but, though I am always being told that their position is becoming stronger, I see no signs of their asserting their authority. The Soviet continues to act as if it were the Government.</a:t>
            </a:r>
          </a:p>
          <a:p>
            <a:r>
              <a:rPr lang="en-GB" sz="1200" dirty="0" smtClean="0"/>
              <a:t>The military outlook is most discouraging. Nor do I take an optimistic view of the immediate future of the country. Russia is not ripe for a purely democratic form of government, and for the next few years we shall probably see a series of revolutions or counter-revolutions. A vast Empire like this, with all its different races, will not long hold together under a Republic. Disintegration will, in my opinion, sooner or later set in, even under a federal system.</a:t>
            </a:r>
            <a:endParaRPr lang="en-GB" sz="1200" dirty="0"/>
          </a:p>
        </p:txBody>
      </p:sp>
      <p:sp>
        <p:nvSpPr>
          <p:cNvPr id="18" name="TextBox 17"/>
          <p:cNvSpPr txBox="1"/>
          <p:nvPr/>
        </p:nvSpPr>
        <p:spPr>
          <a:xfrm>
            <a:off x="27384" y="5275237"/>
            <a:ext cx="6858000" cy="1384995"/>
          </a:xfrm>
          <a:prstGeom prst="rect">
            <a:avLst/>
          </a:prstGeom>
          <a:noFill/>
        </p:spPr>
        <p:txBody>
          <a:bodyPr wrap="square" rtlCol="0">
            <a:spAutoFit/>
          </a:bodyPr>
          <a:lstStyle/>
          <a:p>
            <a:r>
              <a:rPr lang="en-GB" sz="1200" b="1" i="1" dirty="0" smtClean="0"/>
              <a:t>Harold Williams, Daily Chronicle (29th September, 1917)</a:t>
            </a:r>
          </a:p>
          <a:p>
            <a:r>
              <a:rPr lang="en-GB" sz="1200" dirty="0" smtClean="0"/>
              <a:t>The </a:t>
            </a:r>
            <a:r>
              <a:rPr lang="en-GB" sz="1200" dirty="0" err="1" smtClean="0"/>
              <a:t>Kornilov</a:t>
            </a:r>
            <a:r>
              <a:rPr lang="en-GB" sz="1200" dirty="0" smtClean="0"/>
              <a:t> Affair has intensified mutual distrust and completed the work of destruction. The Government is shadowy and unreal, and what personality it had has disappeared before the menace of the Democratic Assembly. Whatever power there is again concentrated in the hands of the Soviets, and, as always happens when the Soviets secure a monopoly of power, the influence of the Bolsheviks has increased enormously. Kerensky has returned from Headquarters, but his prestige has declined, and he is not actively supported either by the right or by the left. </a:t>
            </a:r>
          </a:p>
        </p:txBody>
      </p:sp>
      <p:sp>
        <p:nvSpPr>
          <p:cNvPr id="19" name="TextBox 18"/>
          <p:cNvSpPr txBox="1"/>
          <p:nvPr/>
        </p:nvSpPr>
        <p:spPr>
          <a:xfrm>
            <a:off x="27384" y="6804248"/>
            <a:ext cx="6858000" cy="1200329"/>
          </a:xfrm>
          <a:prstGeom prst="rect">
            <a:avLst/>
          </a:prstGeom>
          <a:noFill/>
        </p:spPr>
        <p:txBody>
          <a:bodyPr wrap="square" rtlCol="0">
            <a:spAutoFit/>
          </a:bodyPr>
          <a:lstStyle/>
          <a:p>
            <a:r>
              <a:rPr lang="en-GB" sz="1200" b="1" i="1" dirty="0" smtClean="0"/>
              <a:t>Arthur </a:t>
            </a:r>
            <a:r>
              <a:rPr lang="en-GB" sz="1200" b="1" i="1" dirty="0" err="1" smtClean="0"/>
              <a:t>Ransome</a:t>
            </a:r>
            <a:r>
              <a:rPr lang="en-GB" sz="1200" b="1" i="1" dirty="0" smtClean="0"/>
              <a:t> was in Russia during the October Revolution. </a:t>
            </a:r>
          </a:p>
          <a:p>
            <a:r>
              <a:rPr lang="en-GB" sz="1200" dirty="0" smtClean="0"/>
              <a:t>Before the end of August it was obvious that there would be a Bolshevik majority in the Soviets that would be reflected in the composition of the Executive Committee. During the 'July Days' the weakness of the Government had been manifest. Kerensky had been weakened by the double failure, military and diplomatic, disasters in Galicia and failure to bring the warring powers together in conference at Stockholm. Both these failures had brought new strength to the Bolsheviks, and a swing to the left was inevitable.</a:t>
            </a:r>
          </a:p>
        </p:txBody>
      </p:sp>
      <p:sp>
        <p:nvSpPr>
          <p:cNvPr id="20" name="TextBox 19"/>
          <p:cNvSpPr txBox="1"/>
          <p:nvPr/>
        </p:nvSpPr>
        <p:spPr>
          <a:xfrm>
            <a:off x="476672" y="8028384"/>
            <a:ext cx="5832648" cy="738664"/>
          </a:xfrm>
          <a:prstGeom prst="rect">
            <a:avLst/>
          </a:prstGeom>
          <a:solidFill>
            <a:schemeClr val="bg1">
              <a:lumMod val="75000"/>
            </a:schemeClr>
          </a:solidFill>
        </p:spPr>
        <p:txBody>
          <a:bodyPr wrap="square" rtlCol="0">
            <a:spAutoFit/>
          </a:bodyPr>
          <a:lstStyle/>
          <a:p>
            <a:pPr algn="ctr"/>
            <a:r>
              <a:rPr lang="en-GB" sz="1400" b="1" dirty="0" smtClean="0"/>
              <a:t>TOP TIP for an A Grade - </a:t>
            </a:r>
            <a:r>
              <a:rPr lang="en-GB" sz="1400" dirty="0" smtClean="0"/>
              <a:t>When you consider each group and how popular they might be, don’t forget to think about who has produced the source, they will have a good reason for supporting or opposing one or other group!</a:t>
            </a:r>
            <a:endParaRPr lang="en-GB"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8</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611560"/>
          <a:ext cx="6858000" cy="8244840"/>
        </p:xfrm>
        <a:graphic>
          <a:graphicData uri="http://schemas.openxmlformats.org/drawingml/2006/table">
            <a:tbl>
              <a:tblPr firstRow="1" bandRow="1">
                <a:tableStyleId>{5C22544A-7EE6-4342-B048-85BDC9FD1C3A}</a:tableStyleId>
              </a:tblPr>
              <a:tblGrid>
                <a:gridCol w="6858000"/>
              </a:tblGrid>
              <a:tr h="205877">
                <a:tc>
                  <a:txBody>
                    <a:bodyPr/>
                    <a:lstStyle/>
                    <a:p>
                      <a:pPr algn="ctr"/>
                      <a:r>
                        <a:rPr lang="en-GB" sz="1400" b="1" kern="1200" dirty="0" smtClean="0">
                          <a:solidFill>
                            <a:schemeClr val="tx1"/>
                          </a:solidFill>
                          <a:latin typeface="+mn-lt"/>
                          <a:ea typeface="+mn-ea"/>
                          <a:cs typeface="+mn-cs"/>
                        </a:rPr>
                        <a:t>The Treaty of Brest-Litovsk, March 1918</a:t>
                      </a:r>
                      <a:endParaRPr lang="en-GB"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algn="just"/>
                      <a:r>
                        <a:rPr lang="en-GB" sz="1200" kern="1200" dirty="0" smtClean="0">
                          <a:solidFill>
                            <a:schemeClr val="dk1"/>
                          </a:solidFill>
                          <a:latin typeface="+mn-lt"/>
                          <a:ea typeface="+mn-ea"/>
                          <a:cs typeface="+mn-cs"/>
                        </a:rPr>
                        <a:t>Russia fought against Germany during World War I. However, in  February 1918 Russia surrendered to Germany. The Russian army had collapsed and the Russians were forced to sign a peace treaty against their will. Below are three sources about the Brest-Litovsk Treaty of March 1918. (A treaty is a peace agreement between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911663">
                <a:tc>
                  <a:txBody>
                    <a:bodyPr/>
                    <a:lstStyle/>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1000" dirty="0" smtClean="0">
                        <a:solidFill>
                          <a:schemeClr val="tx1"/>
                        </a:solidFill>
                      </a:endParaRPr>
                    </a:p>
                    <a:p>
                      <a:endParaRPr lang="en-GB" sz="3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pPr algn="r"/>
                      <a:r>
                        <a:rPr lang="en-GB" sz="1200" b="1" kern="1200" dirty="0" smtClean="0">
                          <a:solidFill>
                            <a:schemeClr val="dk1"/>
                          </a:solidFill>
                          <a:latin typeface="+mn-lt"/>
                          <a:ea typeface="+mn-ea"/>
                          <a:cs typeface="+mn-cs"/>
                        </a:rPr>
                        <a:t>3rd March 1918</a:t>
                      </a:r>
                      <a:endParaRPr lang="en-GB" sz="1200"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404664" y="251520"/>
            <a:ext cx="5976664" cy="400110"/>
          </a:xfrm>
          <a:prstGeom prst="rect">
            <a:avLst/>
          </a:prstGeom>
          <a:noFill/>
        </p:spPr>
        <p:txBody>
          <a:bodyPr wrap="square" lIns="91440" tIns="45720" rIns="91440" bIns="45720">
            <a:spAutoFit/>
          </a:bodyPr>
          <a:lstStyle/>
          <a:p>
            <a:pPr algn="ctr"/>
            <a:r>
              <a:rPr lang="en-US" sz="2000" b="1" cap="none" spc="0" dirty="0" smtClean="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rPr>
              <a:t>HOMEWORK</a:t>
            </a:r>
            <a:endParaRPr lang="en-US" sz="2000" b="1" cap="none" spc="0" dirty="0">
              <a:ln w="6350">
                <a:solidFill>
                  <a:schemeClr val="tx1"/>
                </a:solidFill>
                <a:prstDash val="solid"/>
              </a:ln>
              <a:solidFill>
                <a:schemeClr val="bg1">
                  <a:lumMod val="75000"/>
                </a:schemeClr>
              </a:solidFill>
              <a:effectLst>
                <a:outerShdw blurRad="41275" dist="20320" dir="1800000" algn="tl" rotWithShape="0">
                  <a:srgbClr val="000000">
                    <a:alpha val="40000"/>
                  </a:srgbClr>
                </a:outerShdw>
              </a:effectLst>
            </a:endParaRPr>
          </a:p>
        </p:txBody>
      </p:sp>
      <p:pic>
        <p:nvPicPr>
          <p:cNvPr id="5121" name="Picture 1" descr="220px-Armisticebrestlitovsk[1]"/>
          <p:cNvPicPr>
            <a:picLocks noChangeAspect="1" noChangeArrowheads="1"/>
          </p:cNvPicPr>
          <p:nvPr/>
        </p:nvPicPr>
        <p:blipFill>
          <a:blip r:embed="rId3"/>
          <a:srcRect/>
          <a:stretch>
            <a:fillRect/>
          </a:stretch>
        </p:blipFill>
        <p:spPr bwMode="auto">
          <a:xfrm>
            <a:off x="188640" y="1763688"/>
            <a:ext cx="2400300" cy="3744912"/>
          </a:xfrm>
          <a:prstGeom prst="rect">
            <a:avLst/>
          </a:prstGeom>
          <a:noFill/>
          <a:ln w="9525" algn="in">
            <a:solidFill>
              <a:srgbClr val="000000"/>
            </a:solidFill>
            <a:miter lim="800000"/>
            <a:headEnd/>
            <a:tailEnd/>
          </a:ln>
          <a:effectLst/>
        </p:spPr>
      </p:pic>
      <p:sp>
        <p:nvSpPr>
          <p:cNvPr id="5122" name="Text Box 2"/>
          <p:cNvSpPr txBox="1">
            <a:spLocks noChangeArrowheads="1"/>
          </p:cNvSpPr>
          <p:nvPr/>
        </p:nvSpPr>
        <p:spPr bwMode="auto">
          <a:xfrm>
            <a:off x="188640" y="5508104"/>
            <a:ext cx="2400300" cy="57626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000000"/>
                </a:solidFill>
                <a:effectLst/>
                <a:latin typeface="+mj-lt"/>
              </a:rPr>
              <a:t>Source A</a:t>
            </a:r>
            <a:r>
              <a:rPr kumimoji="0" lang="en-GB" sz="1100" b="0" i="0" u="none" strike="noStrike" cap="none" normalizeH="0" baseline="0" dirty="0" smtClean="0">
                <a:ln>
                  <a:noFill/>
                </a:ln>
                <a:solidFill>
                  <a:srgbClr val="000000"/>
                </a:solidFill>
                <a:effectLst/>
                <a:latin typeface="+mj-lt"/>
              </a:rPr>
              <a:t>: A map  of Russia. The shaded area shows the  amount of land they were forced to hand over to Germany.</a:t>
            </a:r>
            <a:endParaRPr kumimoji="0" lang="en-US" b="0" i="0" u="none" strike="noStrike" cap="none" normalizeH="0" baseline="0" dirty="0" smtClean="0">
              <a:ln>
                <a:noFill/>
              </a:ln>
              <a:solidFill>
                <a:schemeClr val="tx1"/>
              </a:solidFill>
              <a:effectLst/>
              <a:latin typeface="+mj-lt"/>
            </a:endParaRPr>
          </a:p>
        </p:txBody>
      </p:sp>
      <p:sp>
        <p:nvSpPr>
          <p:cNvPr id="5123" name="Text Box 3"/>
          <p:cNvSpPr txBox="1">
            <a:spLocks noChangeArrowheads="1"/>
          </p:cNvSpPr>
          <p:nvPr/>
        </p:nvSpPr>
        <p:spPr bwMode="auto">
          <a:xfrm>
            <a:off x="2852936" y="1763688"/>
            <a:ext cx="3671887" cy="172819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Source B</a:t>
            </a:r>
            <a:r>
              <a:rPr kumimoji="0" lang="en-GB" sz="1200" b="0" i="0" u="none" strike="noStrike" cap="none" normalizeH="0" baseline="0" dirty="0" smtClean="0">
                <a:ln>
                  <a:noFill/>
                </a:ln>
                <a:solidFill>
                  <a:srgbClr val="000000"/>
                </a:solidFill>
                <a:effectLst/>
              </a:rPr>
              <a:t>: Russia’s losses in numbers. This was what Russia had to hand over to Germany under the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34% of its population</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32% of its agricultural (farming) land</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54% of its industry (manufacturing)</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26% of its railways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89% of its coalmines</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A fine of 300 million gold roubles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5124" name="Text Box 4"/>
          <p:cNvSpPr txBox="1">
            <a:spLocks noChangeArrowheads="1"/>
          </p:cNvSpPr>
          <p:nvPr/>
        </p:nvSpPr>
        <p:spPr bwMode="auto">
          <a:xfrm>
            <a:off x="2852936" y="3491880"/>
            <a:ext cx="3671887" cy="1368152"/>
          </a:xfrm>
          <a:prstGeom prst="rect">
            <a:avLst/>
          </a:prstGeom>
          <a:solidFill>
            <a:schemeClr val="bg1"/>
          </a:solidFill>
          <a:ln w="3175" algn="in">
            <a:solidFill>
              <a:srgbClr val="000000"/>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Source C</a:t>
            </a:r>
            <a:r>
              <a:rPr kumimoji="0" lang="en-GB" sz="1200" b="0" i="1" u="none" strike="noStrike" cap="none" normalizeH="0" baseline="0" dirty="0" smtClean="0">
                <a:ln>
                  <a:noFill/>
                </a:ln>
                <a:solidFill>
                  <a:srgbClr val="000000"/>
                </a:solidFill>
                <a:effectLst/>
              </a:rPr>
              <a:t>:  The diary entry of  a German army officer named Herbert </a:t>
            </a:r>
            <a:r>
              <a:rPr kumimoji="0" lang="en-GB" sz="1200" b="0" i="1" u="none" strike="noStrike" cap="none" normalizeH="0" baseline="0" dirty="0" err="1" smtClean="0">
                <a:ln>
                  <a:noFill/>
                </a:ln>
                <a:solidFill>
                  <a:srgbClr val="000000"/>
                </a:solidFill>
                <a:effectLst/>
              </a:rPr>
              <a:t>Sulzbach</a:t>
            </a:r>
            <a:r>
              <a:rPr kumimoji="0" lang="en-GB" sz="1200" b="0" i="1" u="none" strike="noStrike" cap="none" normalizeH="0" baseline="0" dirty="0" smtClean="0">
                <a:ln>
                  <a:noFill/>
                </a:ln>
                <a:solidFill>
                  <a:srgbClr val="000000"/>
                </a:solidFill>
                <a:effectLst/>
              </a:rPr>
              <a:t> from the 3rd March 1918.</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00000"/>
              </a:solidFill>
              <a:effectLst/>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GB" sz="1200" b="0" i="0" u="none" strike="noStrike" cap="none" normalizeH="0" baseline="0" dirty="0" smtClean="0">
                <a:ln>
                  <a:noFill/>
                </a:ln>
                <a:solidFill>
                  <a:srgbClr val="000000"/>
                </a:solidFill>
                <a:effectLst/>
              </a:rPr>
              <a:t>‘The final peace treaty has been signed with Russia. Our conditions are hard and severe, but our quite exceptional victories entitle us to demand these...there is still some justice left. [in the world].’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1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000000"/>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5125" name="Text Box 5"/>
          <p:cNvSpPr txBox="1">
            <a:spLocks noChangeArrowheads="1"/>
          </p:cNvSpPr>
          <p:nvPr/>
        </p:nvSpPr>
        <p:spPr bwMode="auto">
          <a:xfrm>
            <a:off x="2852936" y="4932040"/>
            <a:ext cx="3671887" cy="1080144"/>
          </a:xfrm>
          <a:prstGeom prst="rect">
            <a:avLst/>
          </a:prstGeom>
          <a:solidFill>
            <a:schemeClr val="bg1"/>
          </a:solidFill>
          <a:ln w="3175" algn="in">
            <a:solidFill>
              <a:srgbClr val="000000"/>
            </a:solidFill>
            <a:prstDash val="dash"/>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000000"/>
                </a:solidFill>
                <a:effectLst/>
              </a:rPr>
              <a:t>Activity: </a:t>
            </a:r>
            <a:r>
              <a:rPr kumimoji="0" lang="en-GB" sz="1200" b="0" i="0" u="none" strike="noStrike" cap="none" normalizeH="0" baseline="0" dirty="0" smtClean="0">
                <a:ln>
                  <a:noFill/>
                </a:ln>
                <a:solidFill>
                  <a:srgbClr val="000000"/>
                </a:solidFill>
                <a:effectLst/>
              </a:rPr>
              <a:t>Imagine your are a Russian  politician at the signing of the Brest– </a:t>
            </a:r>
            <a:r>
              <a:rPr kumimoji="0" lang="en-GB" sz="1200" b="0" i="0" u="none" strike="noStrike" cap="none" normalizeH="0" baseline="0" dirty="0" err="1" smtClean="0">
                <a:ln>
                  <a:noFill/>
                </a:ln>
                <a:solidFill>
                  <a:srgbClr val="000000"/>
                </a:solidFill>
                <a:effectLst/>
              </a:rPr>
              <a:t>Litovsk</a:t>
            </a:r>
            <a:r>
              <a:rPr kumimoji="0" lang="en-GB" sz="1200" b="0" i="0" u="none" strike="noStrike" cap="none" normalizeH="0" baseline="0" dirty="0" smtClean="0">
                <a:ln>
                  <a:noFill/>
                </a:ln>
                <a:solidFill>
                  <a:srgbClr val="000000"/>
                </a:solidFill>
                <a:effectLst/>
              </a:rPr>
              <a:t> Treaty. Write your own diary entry for the 3rd March 1918. In it include</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The key terms of the Treaty</a:t>
            </a:r>
          </a:p>
          <a:p>
            <a:pPr marL="0" marR="0" lvl="0" indent="0" algn="l" defTabSz="914400" rtl="0" eaLnBrk="1" fontAlgn="base" latinLnBrk="0" hangingPunct="1">
              <a:lnSpc>
                <a:spcPct val="100000"/>
              </a:lnSpc>
              <a:spcBef>
                <a:spcPct val="0"/>
              </a:spcBef>
              <a:spcAft>
                <a:spcPct val="0"/>
              </a:spcAft>
              <a:buClrTx/>
              <a:buSzPts val="1000"/>
              <a:buFont typeface="Symbol" pitchFamily="18" charset="2"/>
              <a:buChar char="·"/>
              <a:tabLst/>
            </a:pPr>
            <a:r>
              <a:rPr kumimoji="0" lang="en-GB" sz="1200" b="0" i="0" u="none" strike="noStrike" cap="none" normalizeH="0" baseline="0" dirty="0" smtClean="0">
                <a:ln>
                  <a:noFill/>
                </a:ln>
                <a:solidFill>
                  <a:srgbClr val="000000"/>
                </a:solidFill>
                <a:effectLst/>
              </a:rPr>
              <a:t>How you would feel about it (Upset? Angry?)</a:t>
            </a:r>
            <a:endParaRPr kumimoji="0" lang="en-US" sz="1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rot="5400000">
            <a:off x="-3590986" y="4824028"/>
            <a:ext cx="7992094"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0" y="8765687"/>
            <a:ext cx="6858000" cy="486833"/>
          </a:xfrm>
        </p:spPr>
        <p:txBody>
          <a:bodyPr/>
          <a:lstStyle/>
          <a:p>
            <a:pPr algn="ctr"/>
            <a:fld id="{7AA0AD32-EEB8-4EF7-946D-0C48487C5CBA}" type="slidenum">
              <a:rPr lang="en-GB" sz="1050" b="1" smtClean="0"/>
              <a:pPr algn="ctr"/>
              <a:t>9</a:t>
            </a:fld>
            <a:endParaRPr lang="en-GB" sz="1050" b="1" dirty="0"/>
          </a:p>
        </p:txBody>
      </p:sp>
      <p:sp>
        <p:nvSpPr>
          <p:cNvPr id="5" name="Footer Placeholder 4"/>
          <p:cNvSpPr>
            <a:spLocks noGrp="1"/>
          </p:cNvSpPr>
          <p:nvPr>
            <p:ph type="ftr" sz="quarter" idx="11"/>
          </p:nvPr>
        </p:nvSpPr>
        <p:spPr>
          <a:xfrm>
            <a:off x="0" y="0"/>
            <a:ext cx="6858000" cy="323528"/>
          </a:xfrm>
        </p:spPr>
        <p:txBody>
          <a:bodyPr/>
          <a:lstStyle/>
          <a:p>
            <a:r>
              <a:rPr lang="en-GB" sz="1000" b="1" dirty="0" smtClean="0"/>
              <a:t>RUSSIA IN REVOLUTION 1917-1924</a:t>
            </a:r>
            <a:endParaRPr lang="en-GB" sz="1000" b="1" dirty="0"/>
          </a:p>
        </p:txBody>
      </p:sp>
      <p:graphicFrame>
        <p:nvGraphicFramePr>
          <p:cNvPr id="6" name="Table 5"/>
          <p:cNvGraphicFramePr>
            <a:graphicFrameLocks noGrp="1"/>
          </p:cNvGraphicFramePr>
          <p:nvPr/>
        </p:nvGraphicFramePr>
        <p:xfrm>
          <a:off x="0" y="802392"/>
          <a:ext cx="6858000" cy="7711440"/>
        </p:xfrm>
        <a:graphic>
          <a:graphicData uri="http://schemas.openxmlformats.org/drawingml/2006/table">
            <a:tbl>
              <a:tblPr firstRow="1" bandRow="1">
                <a:tableStyleId>{5C22544A-7EE6-4342-B048-85BDC9FD1C3A}</a:tableStyleId>
              </a:tblPr>
              <a:tblGrid>
                <a:gridCol w="6858000"/>
              </a:tblGrid>
              <a:tr h="205877">
                <a:tc>
                  <a:txBody>
                    <a:bodyPr/>
                    <a:lstStyle/>
                    <a:p>
                      <a:r>
                        <a:rPr lang="en-GB" sz="1000" dirty="0" smtClean="0">
                          <a:solidFill>
                            <a:schemeClr val="tx1"/>
                          </a:solidFill>
                        </a:rPr>
                        <a:t>EXTENSION</a:t>
                      </a:r>
                      <a:r>
                        <a:rPr lang="en-GB" sz="1000" baseline="0" dirty="0" smtClean="0">
                          <a:solidFill>
                            <a:schemeClr val="tx1"/>
                          </a:solidFill>
                        </a:rPr>
                        <a:t> TASK – PRODUCE AN EXPLANATION OF WHAT YOU THINK THE CONSEQUENCES OF THIS TREATY MIGHT BE FOR RUSSIA – EITHER IN A DIAGRAM OR AN EXTENDED PARAGRAPH</a:t>
                      </a:r>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5877">
                <a:tc>
                  <a:txBody>
                    <a:bodyPr/>
                    <a:lstStyle/>
                    <a:p>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Table 8"/>
          <p:cNvGraphicFramePr>
            <a:graphicFrameLocks noGrp="1"/>
          </p:cNvGraphicFramePr>
          <p:nvPr/>
        </p:nvGraphicFramePr>
        <p:xfrm>
          <a:off x="-171400" y="6012160"/>
          <a:ext cx="7200800" cy="2880321"/>
        </p:xfrm>
        <a:graphic>
          <a:graphicData uri="http://schemas.openxmlformats.org/drawingml/2006/table">
            <a:tbl>
              <a:tblPr firstRow="1" bandRow="1">
                <a:tableStyleId>{5C22544A-7EE6-4342-B048-85BDC9FD1C3A}</a:tableStyleId>
              </a:tblPr>
              <a:tblGrid>
                <a:gridCol w="1320960"/>
                <a:gridCol w="4655704"/>
                <a:gridCol w="1224136"/>
              </a:tblGrid>
              <a:tr h="960107">
                <a:tc>
                  <a:txBody>
                    <a:bodyPr/>
                    <a:lstStyle/>
                    <a:p>
                      <a:pPr algn="ctr"/>
                      <a:r>
                        <a:rPr lang="en-GB" sz="1400" b="1" dirty="0" smtClean="0">
                          <a:solidFill>
                            <a:schemeClr val="tx1"/>
                          </a:solidFill>
                          <a:latin typeface="Calibri" pitchFamily="34" charset="0"/>
                        </a:rPr>
                        <a:t>Medal</a:t>
                      </a:r>
                    </a:p>
                    <a:p>
                      <a:pPr algn="ctr"/>
                      <a:r>
                        <a:rPr lang="en-GB" sz="1400" b="1" i="1" dirty="0" smtClean="0">
                          <a:solidFill>
                            <a:schemeClr val="tx1"/>
                          </a:solidFill>
                          <a:latin typeface="Calibri" pitchFamily="34" charset="0"/>
                        </a:rPr>
                        <a:t>Positive Comment</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800" dirty="0" smtClean="0">
                        <a:solidFill>
                          <a:schemeClr val="tx1"/>
                        </a:solidFill>
                        <a:latin typeface="Calibri" pitchFamily="34" charset="0"/>
                      </a:endParaRPr>
                    </a:p>
                    <a:p>
                      <a:pPr algn="ctr"/>
                      <a:r>
                        <a:rPr lang="en-GB" sz="1800" dirty="0" smtClean="0">
                          <a:solidFill>
                            <a:schemeClr val="tx1"/>
                          </a:solidFill>
                          <a:latin typeface="Calibri" pitchFamily="34" charset="0"/>
                        </a:rPr>
                        <a:t>ATL</a:t>
                      </a:r>
                      <a:endParaRPr lang="en-GB" sz="1400" dirty="0" smtClean="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baseline="0" dirty="0" smtClean="0">
                          <a:solidFill>
                            <a:schemeClr val="tx1"/>
                          </a:solidFill>
                          <a:latin typeface="Calibri" pitchFamily="34" charset="0"/>
                        </a:rPr>
                        <a:t>Mission</a:t>
                      </a:r>
                    </a:p>
                    <a:p>
                      <a:pPr algn="ctr"/>
                      <a:r>
                        <a:rPr lang="en-GB" sz="1400" b="1" i="1" baseline="0" dirty="0" smtClean="0">
                          <a:solidFill>
                            <a:schemeClr val="tx1"/>
                          </a:solidFill>
                          <a:latin typeface="Calibri" pitchFamily="34" charset="0"/>
                        </a:rPr>
                        <a:t>Way to Improve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960107">
                <a:tc>
                  <a:txBody>
                    <a:bodyPr/>
                    <a:lstStyle/>
                    <a:p>
                      <a:pPr algn="ctr"/>
                      <a:r>
                        <a:rPr lang="en-GB" sz="1400" b="1" dirty="0" smtClean="0">
                          <a:solidFill>
                            <a:schemeClr val="tx1"/>
                          </a:solidFill>
                          <a:latin typeface="Calibri" pitchFamily="34" charset="0"/>
                        </a:rPr>
                        <a:t>Student</a:t>
                      </a:r>
                      <a:r>
                        <a:rPr lang="en-GB" sz="1400" b="1" baseline="0" dirty="0" smtClean="0">
                          <a:solidFill>
                            <a:schemeClr val="tx1"/>
                          </a:solidFill>
                          <a:latin typeface="Calibri" pitchFamily="34" charset="0"/>
                        </a:rPr>
                        <a:t> Comment</a:t>
                      </a:r>
                    </a:p>
                    <a:p>
                      <a:pPr algn="ctr"/>
                      <a:r>
                        <a:rPr lang="en-GB" sz="1400" b="1" i="1" dirty="0" smtClean="0">
                          <a:solidFill>
                            <a:schemeClr val="tx1"/>
                          </a:solidFill>
                          <a:latin typeface="Calibri" pitchFamily="34" charset="0"/>
                        </a:rPr>
                        <a:t>What will you do next time?</a:t>
                      </a:r>
                      <a:endParaRPr lang="en-GB" sz="1400" b="1" i="1" dirty="0">
                        <a:solidFill>
                          <a:schemeClr val="tx1"/>
                        </a:solidFill>
                        <a:latin typeface="Calibri" pitchFamily="34" charset="0"/>
                      </a:endParaRPr>
                    </a:p>
                  </a:txBody>
                  <a:tcPr anchor="ctr" anchorCtr="1">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smtClean="0">
                        <a:solidFill>
                          <a:schemeClr val="tx1"/>
                        </a:solidFill>
                        <a:latin typeface="Calibri" pitchFamily="34" charset="0"/>
                      </a:endParaRPr>
                    </a:p>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solidFill>
                          <a:schemeClr val="tx1"/>
                        </a:solidFill>
                        <a:latin typeface="Calibri"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TotalTime>
  <Words>3252</Words>
  <Application>Microsoft Office PowerPoint</Application>
  <PresentationFormat>On-screen Show (4:3)</PresentationFormat>
  <Paragraphs>368</Paragraphs>
  <Slides>23</Slides>
  <Notes>21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24</cp:revision>
  <dcterms:created xsi:type="dcterms:W3CDTF">2012-10-06T14:41:45Z</dcterms:created>
  <dcterms:modified xsi:type="dcterms:W3CDTF">2012-11-05T17:14:32Z</dcterms:modified>
</cp:coreProperties>
</file>